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6858000" cx="12192000"/>
  <p:notesSz cx="6858000" cy="9144000"/>
  <p:embeddedFontLst>
    <p:embeddedFont>
      <p:font typeface="Corbel"/>
      <p:regular r:id="rId22"/>
      <p:bold r:id="rId23"/>
      <p:italic r:id="rId24"/>
      <p:boldItalic r:id="rId25"/>
    </p:embeddedFont>
    <p:embeddedFont>
      <p:font typeface="Tahoma"/>
      <p:regular r:id="rId26"/>
      <p:bold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28" roundtripDataSignature="AMtx7mh4mzIXWN7oaW0dvvLhAL6rdEDfz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font" Target="fonts/Corbel-regular.fntdata"/><Relationship Id="rId21" Type="http://schemas.openxmlformats.org/officeDocument/2006/relationships/slide" Target="slides/slide17.xml"/><Relationship Id="rId24" Type="http://schemas.openxmlformats.org/officeDocument/2006/relationships/font" Target="fonts/Corbel-italic.fntdata"/><Relationship Id="rId23" Type="http://schemas.openxmlformats.org/officeDocument/2006/relationships/font" Target="fonts/Corbel-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Tahoma-regular.fntdata"/><Relationship Id="rId25" Type="http://schemas.openxmlformats.org/officeDocument/2006/relationships/font" Target="fonts/Corbel-boldItalic.fntdata"/><Relationship Id="rId28" Type="http://customschemas.google.com/relationships/presentationmetadata" Target="metadata"/><Relationship Id="rId27" Type="http://schemas.openxmlformats.org/officeDocument/2006/relationships/font" Target="fonts/Tahoma-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0" name="Google Shape;90;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None/>
            </a:pPr>
            <a:r>
              <a:rPr lang="en-US"/>
              <a:t>In those treated with corticosteroid, m</a:t>
            </a:r>
            <a:r>
              <a:rPr lang="en-US"/>
              <a:t>ost patients responded within a week of treatment. Thus, corticosteroids should be tapered down based on clinical improvement. However, there were no established guidelines on the duration of steroids in EVALI, but given good response &amp; unfavourable side effects of corticosteroids, it was recommended no longer than 2 weeks.</a:t>
            </a:r>
            <a:endParaRPr/>
          </a:p>
        </p:txBody>
      </p:sp>
      <p:sp>
        <p:nvSpPr>
          <p:cNvPr id="163" name="Google Shape;16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This is the corticosteroid dose documented in a study by Blagev et al.  which include initial daily dose, duration before tapering or stopping treatment, and  total duration of </a:t>
            </a:r>
            <a:r>
              <a:rPr lang="en-US"/>
              <a:t>treatment.</a:t>
            </a:r>
            <a:endParaRPr/>
          </a:p>
          <a:p>
            <a:pPr indent="0" lvl="0" marL="0" marR="0" rtl="0" algn="l">
              <a:lnSpc>
                <a:spcPct val="100000"/>
              </a:lnSpc>
              <a:spcBef>
                <a:spcPts val="0"/>
              </a:spcBef>
              <a:spcAft>
                <a:spcPts val="0"/>
              </a:spcAft>
              <a:buClr>
                <a:srgbClr val="000000"/>
              </a:buClr>
              <a:buSzPts val="1400"/>
              <a:buFont typeface="Arial"/>
              <a:buNone/>
            </a:pPr>
            <a:r>
              <a:rPr b="0" i="0" lang="en-US" sz="1200" u="none" cap="none" strike="noStrike">
                <a:solidFill>
                  <a:schemeClr val="dk1"/>
                </a:solidFill>
                <a:latin typeface="Calibri"/>
                <a:ea typeface="Calibri"/>
                <a:cs typeface="Calibri"/>
                <a:sym typeface="Calibri"/>
              </a:rPr>
              <a:t>Given the poor understanding of this disease or syndrome, offering any recommendations on steroid dosage here would be premature and further study is warranted.</a:t>
            </a:r>
            <a:r>
              <a:rPr lang="en-US"/>
              <a:t> </a:t>
            </a:r>
            <a:endParaRPr/>
          </a:p>
          <a:p>
            <a:pPr indent="0" lvl="0" marL="0" marR="0" rtl="0" algn="l">
              <a:lnSpc>
                <a:spcPct val="100000"/>
              </a:lnSpc>
              <a:spcBef>
                <a:spcPts val="0"/>
              </a:spcBef>
              <a:spcAft>
                <a:spcPts val="0"/>
              </a:spcAft>
              <a:buClr>
                <a:srgbClr val="000000"/>
              </a:buClr>
              <a:buSzPts val="1400"/>
              <a:buFont typeface="Arial"/>
              <a:buNone/>
            </a:pPr>
            <a:r>
              <a:rPr lang="en-US"/>
              <a:t>There is also no evidence on the use of hydrocortisone, dexamethasone and inhaled corticosteroid in EVALI.</a:t>
            </a:r>
            <a:endParaRPr/>
          </a:p>
          <a:p>
            <a:pPr indent="0" lvl="0" marL="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72" name="Google Shape;17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For those who presented with GI and constitutional </a:t>
            </a:r>
            <a:r>
              <a:rPr lang="en-US"/>
              <a:t>symptoms</a:t>
            </a:r>
            <a:r>
              <a:rPr lang="en-US"/>
              <a:t>, they are treated accordingly based on severity of the symptoms.</a:t>
            </a:r>
            <a:endParaRPr/>
          </a:p>
        </p:txBody>
      </p:sp>
      <p:sp>
        <p:nvSpPr>
          <p:cNvPr id="182" name="Google Shape;182;p1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In this Chapter 5 of CPG with regards to the treatment of EVALI, one recommendation has been made (Recommendation 5).</a:t>
            </a:r>
            <a:endParaRPr/>
          </a:p>
        </p:txBody>
      </p:sp>
      <p:sp>
        <p:nvSpPr>
          <p:cNvPr id="190" name="Google Shape;190;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Besides the symptomatic or supportive treatment, another important treatment in EVALI patients is tobacco cessation. T</a:t>
            </a:r>
            <a:r>
              <a:rPr lang="en-US"/>
              <a:t>he treatment for smoking of tobacco or tobacco products should be initiated by the treating doctor based on the </a:t>
            </a:r>
            <a:r>
              <a:rPr lang="en-US"/>
              <a:t>assessment</a:t>
            </a:r>
            <a:r>
              <a:rPr lang="en-US"/>
              <a:t> and treatment of tobacco use disorder as in CPG on Treatment of Tobacco Use Disorder 2016.</a:t>
            </a:r>
            <a:endParaRPr/>
          </a:p>
        </p:txBody>
      </p:sp>
      <p:sp>
        <p:nvSpPr>
          <p:cNvPr id="197" name="Google Shape;197;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5" name="Google Shape;205;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1" name="Google Shape;22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objective of this chapter is to learn the treatment option that is available in management of EVALI cases. We will also </a:t>
            </a:r>
            <a:r>
              <a:rPr lang="en-US"/>
              <a:t>learn</a:t>
            </a:r>
            <a:r>
              <a:rPr lang="en-US"/>
              <a:t> the indication for initiation of antimicrobials which include antibiotics and/or antiviral; and the usage of corticosteroids in </a:t>
            </a:r>
            <a:r>
              <a:rPr lang="en-US"/>
              <a:t>different</a:t>
            </a:r>
            <a:r>
              <a:rPr lang="en-US"/>
              <a:t> severity of EVALI cases.</a:t>
            </a:r>
            <a:endParaRPr/>
          </a:p>
        </p:txBody>
      </p:sp>
      <p:sp>
        <p:nvSpPr>
          <p:cNvPr id="98" name="Google Shape;98;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The treatment of EVALI is symptomatic based on the patients presentation. The initial presentation include </a:t>
            </a:r>
            <a:r>
              <a:rPr lang="en-US"/>
              <a:t>respiratory symptoms for eg: shortness of breath and cough; for gastrointestinal symptoms they may present with vomiting and diarrhoea, and some of EVALI patient may present with constitutional symptoms such as fever. </a:t>
            </a:r>
            <a:endParaRPr b="0" i="0" sz="1200" u="none" cap="none" strike="noStrike">
              <a:solidFill>
                <a:schemeClr val="dk1"/>
              </a:solidFill>
              <a:latin typeface="Calibri"/>
              <a:ea typeface="Calibri"/>
              <a:cs typeface="Calibri"/>
              <a:sym typeface="Calibri"/>
            </a:endParaRPr>
          </a:p>
          <a:p>
            <a:pPr indent="-228600" lvl="0" marL="457200" marR="0" rtl="0" algn="l">
              <a:lnSpc>
                <a:spcPct val="100000"/>
              </a:lnSpc>
              <a:spcBef>
                <a:spcPts val="0"/>
              </a:spcBef>
              <a:spcAft>
                <a:spcPts val="0"/>
              </a:spcAft>
              <a:buSzPts val="1400"/>
              <a:buNone/>
            </a:pPr>
            <a:r>
              <a:rPr b="0" i="0" lang="en-US" sz="1200" u="none" cap="none" strike="noStrike">
                <a:solidFill>
                  <a:schemeClr val="dk1"/>
                </a:solidFill>
                <a:latin typeface="Calibri"/>
                <a:ea typeface="Calibri"/>
                <a:cs typeface="Calibri"/>
                <a:sym typeface="Calibri"/>
              </a:rPr>
              <a:t>Besides the symptomatic or supportive treatment, as we know by definition EVALI is a disease or clinical syndrome happened when the person exposed from tobacco product; hence all EVALI patients must be counselled for tobacco cessation.</a:t>
            </a:r>
            <a:endParaRPr b="0" i="0" sz="1200" u="none" cap="none" strike="noStrike">
              <a:solidFill>
                <a:schemeClr val="dk1"/>
              </a:solidFill>
              <a:latin typeface="Calibri"/>
              <a:ea typeface="Calibri"/>
              <a:cs typeface="Calibri"/>
              <a:sym typeface="Calibri"/>
            </a:endParaRPr>
          </a:p>
          <a:p>
            <a:pPr indent="0" lvl="0" marL="0" rtl="0" algn="l">
              <a:lnSpc>
                <a:spcPct val="100000"/>
              </a:lnSpc>
              <a:spcBef>
                <a:spcPts val="0"/>
              </a:spcBef>
              <a:spcAft>
                <a:spcPts val="0"/>
              </a:spcAft>
              <a:buSzPts val="1400"/>
              <a:buNone/>
            </a:pPr>
            <a:r>
              <a:t/>
            </a:r>
            <a:endParaRPr/>
          </a:p>
        </p:txBody>
      </p:sp>
      <p:sp>
        <p:nvSpPr>
          <p:cNvPr id="107" name="Google Shape;1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rPr lang="en-US"/>
              <a:t>Now we look at the treatment f</a:t>
            </a:r>
            <a:r>
              <a:rPr b="0" i="0" lang="en-US" sz="1200" u="none" cap="none" strike="noStrike">
                <a:solidFill>
                  <a:schemeClr val="dk1"/>
                </a:solidFill>
                <a:latin typeface="Calibri"/>
                <a:ea typeface="Calibri"/>
                <a:cs typeface="Calibri"/>
                <a:sym typeface="Calibri"/>
              </a:rPr>
              <a:t>or respiratory symptoms</a:t>
            </a:r>
            <a:r>
              <a:rPr lang="en-US"/>
              <a:t>.</a:t>
            </a:r>
            <a:endParaRPr/>
          </a:p>
        </p:txBody>
      </p:sp>
      <p:sp>
        <p:nvSpPr>
          <p:cNvPr id="115" name="Google Shape;115;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228600" lvl="0" marL="457200" marR="0" rtl="0" algn="l">
              <a:lnSpc>
                <a:spcPct val="100000"/>
              </a:lnSpc>
              <a:spcBef>
                <a:spcPts val="0"/>
              </a:spcBef>
              <a:spcAft>
                <a:spcPts val="0"/>
              </a:spcAft>
              <a:buSzPts val="1400"/>
              <a:buNone/>
            </a:pPr>
            <a:r>
              <a:rPr lang="en-US"/>
              <a:t>For oxygenation, physician must ensure EVALI patient to have an adequate oxygenation. </a:t>
            </a:r>
            <a:endParaRPr/>
          </a:p>
          <a:p>
            <a:pPr indent="-228600" lvl="0" marL="457200" marR="0" rtl="0" algn="l">
              <a:lnSpc>
                <a:spcPct val="100000"/>
              </a:lnSpc>
              <a:spcBef>
                <a:spcPts val="0"/>
              </a:spcBef>
              <a:spcAft>
                <a:spcPts val="0"/>
              </a:spcAft>
              <a:buSzPts val="1400"/>
              <a:buNone/>
            </a:pPr>
            <a:r>
              <a:rPr b="0" i="0" lang="en-US" sz="1200" u="none" cap="none" strike="noStrike">
                <a:solidFill>
                  <a:schemeClr val="dk1"/>
                </a:solidFill>
                <a:latin typeface="Calibri"/>
                <a:ea typeface="Calibri"/>
                <a:cs typeface="Calibri"/>
                <a:sym typeface="Calibri"/>
              </a:rPr>
              <a:t>When patients presented to KK or ED, physician must </a:t>
            </a:r>
            <a:r>
              <a:rPr lang="en-US"/>
              <a:t>monitor the </a:t>
            </a:r>
            <a:r>
              <a:rPr b="0" i="0" lang="en-US" sz="1200" u="none" cap="none" strike="noStrike">
                <a:solidFill>
                  <a:schemeClr val="dk1"/>
                </a:solidFill>
                <a:latin typeface="Calibri"/>
                <a:ea typeface="Calibri"/>
                <a:cs typeface="Calibri"/>
                <a:sym typeface="Calibri"/>
              </a:rPr>
              <a:t>vital sign</a:t>
            </a:r>
            <a:r>
              <a:rPr lang="en-US"/>
              <a:t> which include</a:t>
            </a:r>
            <a:r>
              <a:rPr b="0" i="0" lang="en-US" sz="1200" u="none" cap="none" strike="noStrike">
                <a:solidFill>
                  <a:schemeClr val="dk1"/>
                </a:solidFill>
                <a:latin typeface="Calibri"/>
                <a:ea typeface="Calibri"/>
                <a:cs typeface="Calibri"/>
                <a:sym typeface="Calibri"/>
              </a:rPr>
              <a:t> O2 saturation</a:t>
            </a:r>
            <a:r>
              <a:rPr lang="en-US"/>
              <a:t>, it has to be kept more than</a:t>
            </a:r>
            <a:r>
              <a:rPr b="0" i="0" lang="en-US" sz="1200" u="none" cap="none" strike="noStrike">
                <a:solidFill>
                  <a:schemeClr val="dk1"/>
                </a:solidFill>
                <a:latin typeface="Calibri"/>
                <a:ea typeface="Calibri"/>
                <a:cs typeface="Calibri"/>
                <a:sym typeface="Calibri"/>
              </a:rPr>
              <a:t> 95%. </a:t>
            </a:r>
            <a:endParaRPr/>
          </a:p>
          <a:p>
            <a:pPr indent="-228600" lvl="0" marL="457200" marR="0" rtl="0" algn="l">
              <a:lnSpc>
                <a:spcPct val="100000"/>
              </a:lnSpc>
              <a:spcBef>
                <a:spcPts val="0"/>
              </a:spcBef>
              <a:spcAft>
                <a:spcPts val="0"/>
              </a:spcAft>
              <a:buSzPts val="1400"/>
              <a:buNone/>
            </a:pPr>
            <a:r>
              <a:rPr lang="en-US"/>
              <a:t>These can be achieved via nasal cannula, non-invasive or invasive ventilation. </a:t>
            </a:r>
            <a:endParaRPr/>
          </a:p>
          <a:p>
            <a:pPr indent="-228600" lvl="0" marL="457200" marR="0" rtl="0" algn="l">
              <a:lnSpc>
                <a:spcPct val="100000"/>
              </a:lnSpc>
              <a:spcBef>
                <a:spcPts val="0"/>
              </a:spcBef>
              <a:spcAft>
                <a:spcPts val="0"/>
              </a:spcAft>
              <a:buSzPts val="1400"/>
              <a:buNone/>
            </a:pPr>
            <a:r>
              <a:rPr lang="en-US"/>
              <a:t>Zou et al in his cross-sectional</a:t>
            </a:r>
            <a:r>
              <a:rPr b="0" i="0" lang="en-US" sz="1200" u="none" cap="none" strike="noStrike">
                <a:solidFill>
                  <a:schemeClr val="dk1"/>
                </a:solidFill>
                <a:latin typeface="Calibri"/>
                <a:ea typeface="Calibri"/>
                <a:cs typeface="Calibri"/>
                <a:sym typeface="Calibri"/>
              </a:rPr>
              <a:t> study of 36 pts, 64% patients required supplemental O2 therapy during admission with 20% on mechanical ventilation.</a:t>
            </a:r>
            <a:endParaRPr/>
          </a:p>
          <a:p>
            <a:pPr indent="-228600" lvl="0" marL="457200" marR="0" rtl="0" algn="l">
              <a:lnSpc>
                <a:spcPct val="100000"/>
              </a:lnSpc>
              <a:spcBef>
                <a:spcPts val="0"/>
              </a:spcBef>
              <a:spcAft>
                <a:spcPts val="0"/>
              </a:spcAft>
              <a:buSzPts val="1400"/>
              <a:buNone/>
            </a:pPr>
            <a:r>
              <a:rPr b="0" i="0" lang="en-US" sz="1200" u="none" cap="none" strike="noStrike">
                <a:solidFill>
                  <a:schemeClr val="dk1"/>
                </a:solidFill>
                <a:latin typeface="Calibri"/>
                <a:ea typeface="Calibri"/>
                <a:cs typeface="Calibri"/>
                <a:sym typeface="Calibri"/>
              </a:rPr>
              <a:t>This is to highlight that there is a wide spectrum of clinical presentation from mild to severe symptoms; depending on the exposure, host factors, concurrent illnesses and comorbidities. </a:t>
            </a:r>
            <a:endParaRPr/>
          </a:p>
          <a:p>
            <a:pPr indent="0" lvl="0" marL="0" rtl="0" algn="l">
              <a:lnSpc>
                <a:spcPct val="100000"/>
              </a:lnSpc>
              <a:spcBef>
                <a:spcPts val="0"/>
              </a:spcBef>
              <a:spcAft>
                <a:spcPts val="0"/>
              </a:spcAft>
              <a:buSzPts val="1400"/>
              <a:buNone/>
            </a:pPr>
            <a:r>
              <a:t/>
            </a:r>
            <a:endParaRPr/>
          </a:p>
        </p:txBody>
      </p:sp>
      <p:sp>
        <p:nvSpPr>
          <p:cNvPr id="122" name="Google Shape;1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next part of treatment is antimicrobial.</a:t>
            </a:r>
            <a:endParaRPr/>
          </a:p>
          <a:p>
            <a:pPr indent="0" lvl="0" marL="0" rtl="0" algn="l">
              <a:lnSpc>
                <a:spcPct val="100000"/>
              </a:lnSpc>
              <a:spcBef>
                <a:spcPts val="0"/>
              </a:spcBef>
              <a:spcAft>
                <a:spcPts val="0"/>
              </a:spcAft>
              <a:buSzPts val="1400"/>
              <a:buNone/>
            </a:pPr>
            <a:r>
              <a:rPr lang="en-US"/>
              <a:t>For antimicrobial treatment, empirical antibiotics if initiated, is recommended to be given for at least 48 hours. </a:t>
            </a:r>
            <a:endParaRPr/>
          </a:p>
          <a:p>
            <a:pPr indent="0" lvl="0" marL="0" rtl="0" algn="l">
              <a:lnSpc>
                <a:spcPct val="100000"/>
              </a:lnSpc>
              <a:spcBef>
                <a:spcPts val="0"/>
              </a:spcBef>
              <a:spcAft>
                <a:spcPts val="0"/>
              </a:spcAft>
              <a:buSzPts val="1400"/>
              <a:buNone/>
            </a:pPr>
            <a:r>
              <a:rPr lang="en-US"/>
              <a:t>The indications for empirical antibiotics are:1) unsure diagnosis eg unclear history which include </a:t>
            </a:r>
            <a:r>
              <a:rPr b="0" i="0" lang="en-US" sz="1200" u="none" cap="none" strike="noStrike">
                <a:solidFill>
                  <a:schemeClr val="dk1"/>
                </a:solidFill>
                <a:latin typeface="Calibri"/>
                <a:ea typeface="Calibri"/>
                <a:cs typeface="Calibri"/>
                <a:sym typeface="Calibri"/>
              </a:rPr>
              <a:t>vaping history</a:t>
            </a:r>
            <a:r>
              <a:rPr lang="en-US"/>
              <a:t> or other concurrent infection. 2)  patient that  require intubation and 3) severe hypoxemia despite supplemental oxygenation. However, </a:t>
            </a:r>
            <a:r>
              <a:rPr lang="en-US"/>
              <a:t>empirical</a:t>
            </a:r>
            <a:r>
              <a:rPr lang="en-US"/>
              <a:t> </a:t>
            </a:r>
            <a:r>
              <a:rPr lang="en-US"/>
              <a:t>antibiotic</a:t>
            </a:r>
            <a:r>
              <a:rPr lang="en-US"/>
              <a:t> need to be de escalate if no evidence of infection is found.</a:t>
            </a:r>
            <a:endParaRPr/>
          </a:p>
          <a:p>
            <a:pPr indent="0" lvl="0" marL="0" rtl="0" algn="l">
              <a:lnSpc>
                <a:spcPct val="100000"/>
              </a:lnSpc>
              <a:spcBef>
                <a:spcPts val="0"/>
              </a:spcBef>
              <a:spcAft>
                <a:spcPts val="0"/>
              </a:spcAft>
              <a:buSzPts val="1400"/>
              <a:buNone/>
            </a:pPr>
            <a:r>
              <a:rPr lang="en-US"/>
              <a:t>A study by Blagev et in his </a:t>
            </a:r>
            <a:r>
              <a:rPr lang="en-US"/>
              <a:t>prospective</a:t>
            </a:r>
            <a:r>
              <a:rPr lang="en-US"/>
              <a:t> </a:t>
            </a:r>
            <a:r>
              <a:rPr b="0" i="0" lang="en-US" sz="1200" u="none" cap="none" strike="noStrike">
                <a:solidFill>
                  <a:schemeClr val="dk1"/>
                </a:solidFill>
                <a:latin typeface="Calibri"/>
                <a:ea typeface="Calibri"/>
                <a:cs typeface="Calibri"/>
                <a:sym typeface="Calibri"/>
              </a:rPr>
              <a:t>multicenter cross-sectional study involving 60 pts, 90% of EVALI pts were given antibiotics due to overlapping presentation and diagnostic uncertainty. </a:t>
            </a:r>
            <a:endParaRPr/>
          </a:p>
          <a:p>
            <a:pPr indent="0" lvl="0" marL="0" rtl="0" algn="l">
              <a:lnSpc>
                <a:spcPct val="100000"/>
              </a:lnSpc>
              <a:spcBef>
                <a:spcPts val="0"/>
              </a:spcBef>
              <a:spcAft>
                <a:spcPts val="0"/>
              </a:spcAft>
              <a:buSzPts val="1400"/>
              <a:buNone/>
            </a:pPr>
            <a:r>
              <a:rPr lang="en-US"/>
              <a:t>Another review by Cherion et al in 2020, found that </a:t>
            </a:r>
            <a:r>
              <a:rPr b="0" i="0" lang="en-US" sz="1200" u="none" cap="none" strike="noStrike">
                <a:solidFill>
                  <a:schemeClr val="dk1"/>
                </a:solidFill>
                <a:latin typeface="Calibri"/>
                <a:ea typeface="Calibri"/>
                <a:cs typeface="Calibri"/>
                <a:sym typeface="Calibri"/>
              </a:rPr>
              <a:t>community acquired pneumonia is a more common cause for hypoxaemic respiratory failure, hence it is strongly recommended to start emp</a:t>
            </a:r>
            <a:r>
              <a:rPr lang="en-US"/>
              <a:t>i</a:t>
            </a:r>
            <a:r>
              <a:rPr b="0" i="0" lang="en-US" sz="1200" u="none" cap="none" strike="noStrike">
                <a:solidFill>
                  <a:schemeClr val="dk1"/>
                </a:solidFill>
                <a:latin typeface="Calibri"/>
                <a:ea typeface="Calibri"/>
                <a:cs typeface="Calibri"/>
                <a:sym typeface="Calibri"/>
              </a:rPr>
              <a:t>ric antibiotic with sequential de-escalation if no evidence of pulmonary or bloodstream infection is found.</a:t>
            </a:r>
            <a:endParaRPr b="0" i="0" sz="1200" u="none" cap="none" strike="noStrike">
              <a:solidFill>
                <a:schemeClr val="dk1"/>
              </a:solidFill>
              <a:latin typeface="Calibri"/>
              <a:ea typeface="Calibri"/>
              <a:cs typeface="Calibri"/>
              <a:sym typeface="Calibri"/>
            </a:endParaRPr>
          </a:p>
          <a:p>
            <a:pPr indent="0" lvl="0" marL="0" rtl="0" algn="l">
              <a:lnSpc>
                <a:spcPct val="90000"/>
              </a:lnSpc>
              <a:spcBef>
                <a:spcPts val="1200"/>
              </a:spcBef>
              <a:spcAft>
                <a:spcPts val="0"/>
              </a:spcAft>
              <a:buNone/>
            </a:pPr>
            <a:r>
              <a:rPr lang="en-US"/>
              <a:t>Alternative diagnosis of concomitant EVALI may be considered when laboratory evidences of infection are positive but in whom clinicians feel that microbiologic diagnoses alone are incompatible with the clinical course or severity of the illness.</a:t>
            </a:r>
            <a:endParaRPr/>
          </a:p>
        </p:txBody>
      </p:sp>
      <p:sp>
        <p:nvSpPr>
          <p:cNvPr id="131" name="Google Shape;131;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type of empiric antimicrobial which include empiric antibiotic or antiviral should be based on the </a:t>
            </a:r>
            <a:r>
              <a:rPr lang="en-US"/>
              <a:t>established</a:t>
            </a:r>
            <a:r>
              <a:rPr lang="en-US"/>
              <a:t> local antimicrobial guidelines and microbiology pattern at your own centre.</a:t>
            </a:r>
            <a:endParaRPr/>
          </a:p>
        </p:txBody>
      </p:sp>
      <p:sp>
        <p:nvSpPr>
          <p:cNvPr id="139" name="Google Shape;139;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The next part of treatment is corticosteroid. Up to date, there were no RCT randomised controlled trial or  well-designed cohort or case-control studies on the usage of corticosteroid in management of EVALI.  For this EVALI CPG,  most references are level III of evidence which was based on clinical experience; descriptive studies and case report; or review of expert committees. </a:t>
            </a:r>
            <a:endParaRPr/>
          </a:p>
          <a:p>
            <a:pPr indent="0" lvl="0" marL="0" rtl="0" algn="l">
              <a:lnSpc>
                <a:spcPct val="100000"/>
              </a:lnSpc>
              <a:spcBef>
                <a:spcPts val="0"/>
              </a:spcBef>
              <a:spcAft>
                <a:spcPts val="0"/>
              </a:spcAft>
              <a:buSzPts val="1400"/>
              <a:buNone/>
            </a:pPr>
            <a:r>
              <a:t/>
            </a:r>
            <a:endParaRPr/>
          </a:p>
          <a:p>
            <a:pPr indent="0" lvl="0" marL="0" rtl="0" algn="l">
              <a:lnSpc>
                <a:spcPct val="90000"/>
              </a:lnSpc>
              <a:spcBef>
                <a:spcPts val="0"/>
              </a:spcBef>
              <a:spcAft>
                <a:spcPts val="0"/>
              </a:spcAft>
              <a:buNone/>
            </a:pPr>
            <a:r>
              <a:rPr lang="en-US"/>
              <a:t>Study by Blagev et al in his </a:t>
            </a:r>
            <a:r>
              <a:rPr lang="en-US"/>
              <a:t>multicentre cross-sectional study in his cohort of 60 EVALI patients from 13 hospitals or outpatient clinics in the integrated health system showed a rapid improvement within days in 95% of EVALI patients received corticosteroids therapy. The initial corticosteroids dosing &amp; duration of therapy varied with severity of illness at presentation. Patients admitted to the intensive care unit (ICU) were given higher doses &amp; longer courses of corticosteroids while outpatients had short bursts of oral corticosteroids. Oral prednisolone had also been administered in less severe hospitalised cases &amp; outpatients. </a:t>
            </a:r>
            <a:endParaRPr>
              <a:solidFill>
                <a:srgbClr val="595959"/>
              </a:solidFill>
            </a:endParaRPr>
          </a:p>
          <a:p>
            <a:pPr indent="0" lvl="0" marL="0" marR="0" rtl="0" algn="l">
              <a:lnSpc>
                <a:spcPct val="100000"/>
              </a:lnSpc>
              <a:spcBef>
                <a:spcPts val="0"/>
              </a:spcBef>
              <a:spcAft>
                <a:spcPts val="0"/>
              </a:spcAft>
              <a:buClr>
                <a:srgbClr val="000000"/>
              </a:buClr>
              <a:buSzPts val="1400"/>
              <a:buFont typeface="Arial"/>
              <a:buNone/>
            </a:pPr>
            <a:r>
              <a:t/>
            </a:r>
            <a:endParaRPr/>
          </a:p>
          <a:p>
            <a:pPr indent="0" lvl="0" marL="0" rtl="0" algn="l">
              <a:lnSpc>
                <a:spcPct val="100000"/>
              </a:lnSpc>
              <a:spcBef>
                <a:spcPts val="0"/>
              </a:spcBef>
              <a:spcAft>
                <a:spcPts val="0"/>
              </a:spcAft>
              <a:buSzPts val="1400"/>
              <a:buNone/>
            </a:pPr>
            <a:r>
              <a:t/>
            </a:r>
            <a:endParaRPr/>
          </a:p>
        </p:txBody>
      </p:sp>
      <p:sp>
        <p:nvSpPr>
          <p:cNvPr id="147" name="Google Shape;147;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In a narrative review by Cherion et al,</a:t>
            </a:r>
            <a:r>
              <a:rPr lang="en-US"/>
              <a:t> systemic corticosteroids &amp; antibiotics were started immediately in severe cases. Majority of patients showed excellent response (either in clinical, radiological or pulmonary function) to methylprednisolone. Those with less severe cases, infections were ruled out prior to initiation of corticosteroids.</a:t>
            </a:r>
            <a:endParaRPr/>
          </a:p>
        </p:txBody>
      </p:sp>
      <p:sp>
        <p:nvSpPr>
          <p:cNvPr id="155" name="Google Shape;15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17" name="Shape 17"/>
        <p:cNvGrpSpPr/>
        <p:nvPr/>
      </p:nvGrpSpPr>
      <p:grpSpPr>
        <a:xfrm>
          <a:off x="0" y="0"/>
          <a:ext cx="0" cy="0"/>
          <a:chOff x="0" y="0"/>
          <a:chExt cx="0" cy="0"/>
        </a:xfrm>
      </p:grpSpPr>
      <p:sp>
        <p:nvSpPr>
          <p:cNvPr id="18" name="Google Shape;18;p19"/>
          <p:cNvSpPr/>
          <p:nvPr/>
        </p:nvSpPr>
        <p:spPr>
          <a:xfrm>
            <a:off x="0" y="761999"/>
            <a:ext cx="9141619" cy="5334001"/>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19"/>
          <p:cNvSpPr/>
          <p:nvPr/>
        </p:nvSpPr>
        <p:spPr>
          <a:xfrm>
            <a:off x="9270263" y="761999"/>
            <a:ext cx="2925318" cy="5334001"/>
          </a:xfrm>
          <a:prstGeom prst="rect">
            <a:avLst/>
          </a:prstGeom>
          <a:solidFill>
            <a:srgbClr val="C8C8C8">
              <a:alpha val="4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19"/>
          <p:cNvSpPr txBox="1"/>
          <p:nvPr>
            <p:ph type="ctrTitle"/>
          </p:nvPr>
        </p:nvSpPr>
        <p:spPr>
          <a:xfrm>
            <a:off x="1069848" y="1298448"/>
            <a:ext cx="7315200" cy="325526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FFFFFF"/>
              </a:buClr>
              <a:buSzPts val="5900"/>
              <a:buFont typeface="Corbel"/>
              <a:buNone/>
              <a:defRPr sz="5900">
                <a:solidFill>
                  <a:srgbClr val="FFFFF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9"/>
          <p:cNvSpPr txBox="1"/>
          <p:nvPr>
            <p:ph idx="1" type="subTitle"/>
          </p:nvPr>
        </p:nvSpPr>
        <p:spPr>
          <a:xfrm>
            <a:off x="1100015" y="4670246"/>
            <a:ext cx="7315200" cy="914400"/>
          </a:xfrm>
          <a:prstGeom prst="rect">
            <a:avLst/>
          </a:prstGeom>
          <a:noFill/>
          <a:ln>
            <a:noFill/>
          </a:ln>
        </p:spPr>
        <p:txBody>
          <a:bodyPr anchorCtr="0" anchor="t" bIns="45700" lIns="91425" spcFirstLastPara="1" rIns="91425" wrap="square" tIns="45700">
            <a:normAutofit/>
          </a:bodyPr>
          <a:lstStyle>
            <a:lvl1pPr lvl="0" algn="l">
              <a:lnSpc>
                <a:spcPct val="90000"/>
              </a:lnSpc>
              <a:spcBef>
                <a:spcPts val="1200"/>
              </a:spcBef>
              <a:spcAft>
                <a:spcPts val="0"/>
              </a:spcAft>
              <a:buSzPts val="2200"/>
              <a:buNone/>
              <a:defRPr sz="2200" cap="none">
                <a:solidFill>
                  <a:srgbClr val="D7F0F6"/>
                </a:solidFill>
              </a:defRPr>
            </a:lvl1pPr>
            <a:lvl2pPr lvl="1" algn="ctr">
              <a:lnSpc>
                <a:spcPct val="90000"/>
              </a:lnSpc>
              <a:spcBef>
                <a:spcPts val="250"/>
              </a:spcBef>
              <a:spcAft>
                <a:spcPts val="0"/>
              </a:spcAft>
              <a:buSzPts val="2200"/>
              <a:buNone/>
              <a:defRPr sz="2200"/>
            </a:lvl2pPr>
            <a:lvl3pPr lvl="2" algn="ctr">
              <a:lnSpc>
                <a:spcPct val="90000"/>
              </a:lnSpc>
              <a:spcBef>
                <a:spcPts val="250"/>
              </a:spcBef>
              <a:spcAft>
                <a:spcPts val="0"/>
              </a:spcAft>
              <a:buSzPts val="2200"/>
              <a:buNone/>
              <a:defRPr sz="2200"/>
            </a:lvl3pPr>
            <a:lvl4pPr lvl="3" algn="ctr">
              <a:lnSpc>
                <a:spcPct val="90000"/>
              </a:lnSpc>
              <a:spcBef>
                <a:spcPts val="250"/>
              </a:spcBef>
              <a:spcAft>
                <a:spcPts val="0"/>
              </a:spcAft>
              <a:buSzPts val="2000"/>
              <a:buNone/>
              <a:defRPr sz="2000"/>
            </a:lvl4pPr>
            <a:lvl5pPr lvl="4" algn="ctr">
              <a:lnSpc>
                <a:spcPct val="90000"/>
              </a:lnSpc>
              <a:spcBef>
                <a:spcPts val="250"/>
              </a:spcBef>
              <a:spcAft>
                <a:spcPts val="0"/>
              </a:spcAft>
              <a:buSzPts val="2000"/>
              <a:buNone/>
              <a:defRPr sz="2000"/>
            </a:lvl5pPr>
            <a:lvl6pPr lvl="5" algn="ctr">
              <a:lnSpc>
                <a:spcPct val="90000"/>
              </a:lnSpc>
              <a:spcBef>
                <a:spcPts val="250"/>
              </a:spcBef>
              <a:spcAft>
                <a:spcPts val="0"/>
              </a:spcAft>
              <a:buSzPts val="2000"/>
              <a:buNone/>
              <a:defRPr sz="2000"/>
            </a:lvl6pPr>
            <a:lvl7pPr lvl="6" algn="ctr">
              <a:lnSpc>
                <a:spcPct val="90000"/>
              </a:lnSpc>
              <a:spcBef>
                <a:spcPts val="250"/>
              </a:spcBef>
              <a:spcAft>
                <a:spcPts val="0"/>
              </a:spcAft>
              <a:buSzPts val="2000"/>
              <a:buNone/>
              <a:defRPr sz="2000"/>
            </a:lvl7pPr>
            <a:lvl8pPr lvl="7" algn="ctr">
              <a:lnSpc>
                <a:spcPct val="90000"/>
              </a:lnSpc>
              <a:spcBef>
                <a:spcPts val="250"/>
              </a:spcBef>
              <a:spcAft>
                <a:spcPts val="0"/>
              </a:spcAft>
              <a:buSzPts val="2000"/>
              <a:buNone/>
              <a:defRPr sz="2000"/>
            </a:lvl8pPr>
            <a:lvl9pPr lvl="8" algn="ctr">
              <a:lnSpc>
                <a:spcPct val="90000"/>
              </a:lnSpc>
              <a:spcBef>
                <a:spcPts val="250"/>
              </a:spcBef>
              <a:spcAft>
                <a:spcPts val="250"/>
              </a:spcAft>
              <a:buSzPts val="2000"/>
              <a:buNone/>
              <a:defRPr sz="2000"/>
            </a:lvl9pPr>
          </a:lstStyle>
          <a:p/>
        </p:txBody>
      </p:sp>
      <p:sp>
        <p:nvSpPr>
          <p:cNvPr id="22" name="Google Shape;22;p19"/>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19"/>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19"/>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6" name="Shape 76"/>
        <p:cNvGrpSpPr/>
        <p:nvPr/>
      </p:nvGrpSpPr>
      <p:grpSpPr>
        <a:xfrm>
          <a:off x="0" y="0"/>
          <a:ext cx="0" cy="0"/>
          <a:chOff x="0" y="0"/>
          <a:chExt cx="0" cy="0"/>
        </a:xfrm>
      </p:grpSpPr>
      <p:sp>
        <p:nvSpPr>
          <p:cNvPr id="77" name="Google Shape;77;p28"/>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28"/>
          <p:cNvSpPr txBox="1"/>
          <p:nvPr>
            <p:ph idx="1" type="body"/>
          </p:nvPr>
        </p:nvSpPr>
        <p:spPr>
          <a:xfrm rot="5400000">
            <a:off x="4966548" y="-233172"/>
            <a:ext cx="5120640" cy="7315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00"/>
              </a:spcBef>
              <a:spcAft>
                <a:spcPts val="0"/>
              </a:spcAft>
              <a:buSzPts val="1800"/>
              <a:buChar char="●"/>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79" name="Google Shape;79;p28"/>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28"/>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1" name="Google Shape;81;p28"/>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82" name="Shape 82"/>
        <p:cNvGrpSpPr/>
        <p:nvPr/>
      </p:nvGrpSpPr>
      <p:grpSpPr>
        <a:xfrm>
          <a:off x="0" y="0"/>
          <a:ext cx="0" cy="0"/>
          <a:chOff x="0" y="0"/>
          <a:chExt cx="0" cy="0"/>
        </a:xfrm>
      </p:grpSpPr>
      <p:sp>
        <p:nvSpPr>
          <p:cNvPr id="83" name="Google Shape;83;p29"/>
          <p:cNvSpPr txBox="1"/>
          <p:nvPr>
            <p:ph type="title"/>
          </p:nvPr>
        </p:nvSpPr>
        <p:spPr>
          <a:xfrm rot="5400000">
            <a:off x="-685800" y="2057400"/>
            <a:ext cx="4953000" cy="28194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29"/>
          <p:cNvSpPr txBox="1"/>
          <p:nvPr>
            <p:ph idx="1" type="body"/>
          </p:nvPr>
        </p:nvSpPr>
        <p:spPr>
          <a:xfrm rot="5400000">
            <a:off x="4965192" y="-228600"/>
            <a:ext cx="5120640" cy="73152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200"/>
              </a:spcBef>
              <a:spcAft>
                <a:spcPts val="0"/>
              </a:spcAft>
              <a:buSzPts val="1800"/>
              <a:buChar char="●"/>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9"/>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6" name="Google Shape;86;p29"/>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29"/>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5" name="Shape 25"/>
        <p:cNvGrpSpPr/>
        <p:nvPr/>
      </p:nvGrpSpPr>
      <p:grpSpPr>
        <a:xfrm>
          <a:off x="0" y="0"/>
          <a:ext cx="0" cy="0"/>
          <a:chOff x="0" y="0"/>
          <a:chExt cx="0" cy="0"/>
        </a:xfrm>
      </p:grpSpPr>
      <p:sp>
        <p:nvSpPr>
          <p:cNvPr id="26" name="Google Shape;26;p20"/>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7" name="Google Shape;27;p20"/>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8" name="Google Shape;28;p20"/>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0"/>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0"/>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1" name="Shape 31"/>
        <p:cNvGrpSpPr/>
        <p:nvPr/>
      </p:nvGrpSpPr>
      <p:grpSpPr>
        <a:xfrm>
          <a:off x="0" y="0"/>
          <a:ext cx="0" cy="0"/>
          <a:chOff x="0" y="0"/>
          <a:chExt cx="0" cy="0"/>
        </a:xfrm>
      </p:grpSpPr>
      <p:sp>
        <p:nvSpPr>
          <p:cNvPr id="32" name="Google Shape;32;p21"/>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595959"/>
              </a:buClr>
              <a:buSzPts val="5900"/>
              <a:buFont typeface="Corbel"/>
              <a:buNone/>
              <a:defRPr b="0" sz="5900">
                <a:solidFill>
                  <a:srgbClr val="595959"/>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1"/>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rgbClr val="595959"/>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34" name="Google Shape;34;p21"/>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1"/>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1"/>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7" name="Shape 37"/>
        <p:cNvGrpSpPr/>
        <p:nvPr/>
      </p:nvGrpSpPr>
      <p:grpSpPr>
        <a:xfrm>
          <a:off x="0" y="0"/>
          <a:ext cx="0" cy="0"/>
          <a:chOff x="0" y="0"/>
          <a:chExt cx="0" cy="0"/>
        </a:xfrm>
      </p:grpSpPr>
      <p:sp>
        <p:nvSpPr>
          <p:cNvPr id="38" name="Google Shape;38;p22"/>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2"/>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0" name="Google Shape;40;p22"/>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2"/>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42" name="Shape 42"/>
        <p:cNvGrpSpPr/>
        <p:nvPr/>
      </p:nvGrpSpPr>
      <p:grpSpPr>
        <a:xfrm>
          <a:off x="0" y="0"/>
          <a:ext cx="0" cy="0"/>
          <a:chOff x="0" y="0"/>
          <a:chExt cx="0" cy="0"/>
        </a:xfrm>
      </p:grpSpPr>
      <p:sp>
        <p:nvSpPr>
          <p:cNvPr id="43" name="Google Shape;43;p23"/>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4" name="Google Shape;44;p23"/>
          <p:cNvSpPr txBox="1"/>
          <p:nvPr>
            <p:ph idx="1" type="body"/>
          </p:nvPr>
        </p:nvSpPr>
        <p:spPr>
          <a:xfrm>
            <a:off x="3867912" y="868680"/>
            <a:ext cx="3474720" cy="5120640"/>
          </a:xfrm>
          <a:prstGeom prst="rect">
            <a:avLst/>
          </a:prstGeom>
          <a:noFill/>
          <a:ln>
            <a:noFill/>
          </a:ln>
        </p:spPr>
        <p:txBody>
          <a:bodyPr anchorCtr="0" anchor="ctr" bIns="45700" lIns="91425" spcFirstLastPara="1" rIns="91425" wrap="square" tIns="45700">
            <a:normAutofit/>
          </a:bodyPr>
          <a:lstStyle>
            <a:lvl1pPr indent="-355600" lvl="0" marL="457200" algn="l">
              <a:lnSpc>
                <a:spcPct val="90000"/>
              </a:lnSpc>
              <a:spcBef>
                <a:spcPts val="1200"/>
              </a:spcBef>
              <a:spcAft>
                <a:spcPts val="0"/>
              </a:spcAft>
              <a:buSzPts val="2000"/>
              <a:buChar char="●"/>
              <a:defRPr sz="20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45" name="Google Shape;45;p23"/>
          <p:cNvSpPr txBox="1"/>
          <p:nvPr>
            <p:ph idx="2" type="body"/>
          </p:nvPr>
        </p:nvSpPr>
        <p:spPr>
          <a:xfrm>
            <a:off x="7818120" y="868680"/>
            <a:ext cx="3474720" cy="5120640"/>
          </a:xfrm>
          <a:prstGeom prst="rect">
            <a:avLst/>
          </a:prstGeom>
          <a:noFill/>
          <a:ln>
            <a:noFill/>
          </a:ln>
        </p:spPr>
        <p:txBody>
          <a:bodyPr anchorCtr="0" anchor="ctr" bIns="45700" lIns="91425" spcFirstLastPara="1" rIns="91425" wrap="square" tIns="45700">
            <a:normAutofit/>
          </a:bodyPr>
          <a:lstStyle>
            <a:lvl1pPr indent="-355600" lvl="0" marL="457200" algn="l">
              <a:lnSpc>
                <a:spcPct val="90000"/>
              </a:lnSpc>
              <a:spcBef>
                <a:spcPts val="1200"/>
              </a:spcBef>
              <a:spcAft>
                <a:spcPts val="0"/>
              </a:spcAft>
              <a:buSzPts val="2000"/>
              <a:buChar char="●"/>
              <a:defRPr sz="20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46" name="Google Shape;46;p23"/>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23"/>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23"/>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9" name="Shape 49"/>
        <p:cNvGrpSpPr/>
        <p:nvPr/>
      </p:nvGrpSpPr>
      <p:grpSpPr>
        <a:xfrm>
          <a:off x="0" y="0"/>
          <a:ext cx="0" cy="0"/>
          <a:chOff x="0" y="0"/>
          <a:chExt cx="0" cy="0"/>
        </a:xfrm>
      </p:grpSpPr>
      <p:sp>
        <p:nvSpPr>
          <p:cNvPr id="50" name="Google Shape;50;p24"/>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FFFFFF"/>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24"/>
          <p:cNvSpPr txBox="1"/>
          <p:nvPr>
            <p:ph idx="1" type="body"/>
          </p:nvPr>
        </p:nvSpPr>
        <p:spPr>
          <a:xfrm>
            <a:off x="3867912" y="1023586"/>
            <a:ext cx="3474720" cy="807720"/>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52" name="Google Shape;52;p24"/>
          <p:cNvSpPr txBox="1"/>
          <p:nvPr>
            <p:ph idx="2" type="body"/>
          </p:nvPr>
        </p:nvSpPr>
        <p:spPr>
          <a:xfrm>
            <a:off x="3867912" y="1930936"/>
            <a:ext cx="3474720" cy="4023360"/>
          </a:xfrm>
          <a:prstGeom prst="rect">
            <a:avLst/>
          </a:prstGeom>
          <a:noFill/>
          <a:ln>
            <a:noFill/>
          </a:ln>
        </p:spPr>
        <p:txBody>
          <a:bodyPr anchorCtr="0" anchor="ctr" bIns="45700" lIns="91425" spcFirstLastPara="1" rIns="91425" wrap="square" tIns="45700">
            <a:normAutofit/>
          </a:bodyPr>
          <a:lstStyle>
            <a:lvl1pPr indent="-355600" lvl="0" marL="457200" algn="l">
              <a:lnSpc>
                <a:spcPct val="90000"/>
              </a:lnSpc>
              <a:spcBef>
                <a:spcPts val="1200"/>
              </a:spcBef>
              <a:spcAft>
                <a:spcPts val="0"/>
              </a:spcAft>
              <a:buSzPts val="2000"/>
              <a:buChar char="●"/>
              <a:defRPr sz="20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53" name="Google Shape;53;p24"/>
          <p:cNvSpPr txBox="1"/>
          <p:nvPr>
            <p:ph idx="3" type="body"/>
          </p:nvPr>
        </p:nvSpPr>
        <p:spPr>
          <a:xfrm>
            <a:off x="7818463" y="1023586"/>
            <a:ext cx="3474720" cy="813171"/>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54" name="Google Shape;54;p24"/>
          <p:cNvSpPr txBox="1"/>
          <p:nvPr>
            <p:ph idx="4" type="body"/>
          </p:nvPr>
        </p:nvSpPr>
        <p:spPr>
          <a:xfrm>
            <a:off x="7818463" y="1930936"/>
            <a:ext cx="3474720" cy="4023360"/>
          </a:xfrm>
          <a:prstGeom prst="rect">
            <a:avLst/>
          </a:prstGeom>
          <a:noFill/>
          <a:ln>
            <a:noFill/>
          </a:ln>
        </p:spPr>
        <p:txBody>
          <a:bodyPr anchorCtr="0" anchor="ctr" bIns="45700" lIns="91425" spcFirstLastPara="1" rIns="91425" wrap="square" tIns="45700">
            <a:normAutofit/>
          </a:bodyPr>
          <a:lstStyle>
            <a:lvl1pPr indent="-355600" lvl="0" marL="457200" algn="l">
              <a:lnSpc>
                <a:spcPct val="90000"/>
              </a:lnSpc>
              <a:spcBef>
                <a:spcPts val="1200"/>
              </a:spcBef>
              <a:spcAft>
                <a:spcPts val="0"/>
              </a:spcAft>
              <a:buSzPts val="2000"/>
              <a:buChar char="●"/>
              <a:defRPr sz="20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55" name="Google Shape;55;p24"/>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24"/>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showMasterSp="0" type="blank">
  <p:cSld name="BLANK">
    <p:spTree>
      <p:nvGrpSpPr>
        <p:cNvPr id="58" name="Shape 58"/>
        <p:cNvGrpSpPr/>
        <p:nvPr/>
      </p:nvGrpSpPr>
      <p:grpSpPr>
        <a:xfrm>
          <a:off x="0" y="0"/>
          <a:ext cx="0" cy="0"/>
          <a:chOff x="0" y="0"/>
          <a:chExt cx="0" cy="0"/>
        </a:xfrm>
      </p:grpSpPr>
      <p:sp>
        <p:nvSpPr>
          <p:cNvPr id="59" name="Google Shape;59;p25"/>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25"/>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1" name="Google Shape;61;p25"/>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62" name="Shape 62"/>
        <p:cNvGrpSpPr/>
        <p:nvPr/>
      </p:nvGrpSpPr>
      <p:grpSpPr>
        <a:xfrm>
          <a:off x="0" y="0"/>
          <a:ext cx="0" cy="0"/>
          <a:chOff x="0" y="0"/>
          <a:chExt cx="0" cy="0"/>
        </a:xfrm>
      </p:grpSpPr>
      <p:sp>
        <p:nvSpPr>
          <p:cNvPr id="63" name="Google Shape;63;p26"/>
          <p:cNvSpPr txBox="1"/>
          <p:nvPr>
            <p:ph type="title"/>
          </p:nvPr>
        </p:nvSpPr>
        <p:spPr>
          <a:xfrm>
            <a:off x="256032" y="1143000"/>
            <a:ext cx="2834640" cy="2377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FFFFFF"/>
              </a:buClr>
              <a:buSzPts val="3200"/>
              <a:buFont typeface="Corbel"/>
              <a:buNone/>
              <a:defRPr b="0"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26"/>
          <p:cNvSpPr txBox="1"/>
          <p:nvPr>
            <p:ph idx="1" type="body"/>
          </p:nvPr>
        </p:nvSpPr>
        <p:spPr>
          <a:xfrm>
            <a:off x="3867912" y="868680"/>
            <a:ext cx="7315200" cy="5120640"/>
          </a:xfrm>
          <a:prstGeom prst="rect">
            <a:avLst/>
          </a:prstGeom>
          <a:noFill/>
          <a:ln>
            <a:noFill/>
          </a:ln>
        </p:spPr>
        <p:txBody>
          <a:bodyPr anchorCtr="0" anchor="ctr" bIns="45700" lIns="91425" spcFirstLastPara="1" rIns="91425" wrap="square" tIns="45700">
            <a:normAutofit/>
          </a:bodyPr>
          <a:lstStyle>
            <a:lvl1pPr indent="-355600" lvl="0" marL="457200" algn="l">
              <a:lnSpc>
                <a:spcPct val="90000"/>
              </a:lnSpc>
              <a:spcBef>
                <a:spcPts val="1200"/>
              </a:spcBef>
              <a:spcAft>
                <a:spcPts val="0"/>
              </a:spcAft>
              <a:buSzPts val="2000"/>
              <a:buChar char="●"/>
              <a:defRPr sz="20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65" name="Google Shape;65;p26"/>
          <p:cNvSpPr txBox="1"/>
          <p:nvPr>
            <p:ph idx="2" type="body"/>
          </p:nvPr>
        </p:nvSpPr>
        <p:spPr>
          <a:xfrm>
            <a:off x="256032" y="3494176"/>
            <a:ext cx="2834640" cy="232199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200"/>
              </a:spcBef>
              <a:spcAft>
                <a:spcPts val="0"/>
              </a:spcAft>
              <a:buSzPts val="1400"/>
              <a:buNone/>
              <a:defRPr sz="1400">
                <a:solidFill>
                  <a:srgbClr val="FFFFFF"/>
                </a:solidFill>
              </a:defRPr>
            </a:lvl1pPr>
            <a:lvl2pPr indent="-228600" lvl="1" marL="914400" algn="l">
              <a:lnSpc>
                <a:spcPct val="90000"/>
              </a:lnSpc>
              <a:spcBef>
                <a:spcPts val="250"/>
              </a:spcBef>
              <a:spcAft>
                <a:spcPts val="0"/>
              </a:spcAft>
              <a:buSzPts val="1200"/>
              <a:buNone/>
              <a:defRPr sz="1200"/>
            </a:lvl2pPr>
            <a:lvl3pPr indent="-228600" lvl="2" marL="1371600" algn="l">
              <a:lnSpc>
                <a:spcPct val="90000"/>
              </a:lnSpc>
              <a:spcBef>
                <a:spcPts val="250"/>
              </a:spcBef>
              <a:spcAft>
                <a:spcPts val="0"/>
              </a:spcAft>
              <a:buSzPts val="1000"/>
              <a:buNone/>
              <a:defRPr sz="1000"/>
            </a:lvl3pPr>
            <a:lvl4pPr indent="-228600" lvl="3" marL="1828800" algn="l">
              <a:lnSpc>
                <a:spcPct val="90000"/>
              </a:lnSpc>
              <a:spcBef>
                <a:spcPts val="250"/>
              </a:spcBef>
              <a:spcAft>
                <a:spcPts val="0"/>
              </a:spcAft>
              <a:buSzPts val="900"/>
              <a:buNone/>
              <a:defRPr sz="900"/>
            </a:lvl4pPr>
            <a:lvl5pPr indent="-228600" lvl="4" marL="2286000" algn="l">
              <a:lnSpc>
                <a:spcPct val="90000"/>
              </a:lnSpc>
              <a:spcBef>
                <a:spcPts val="250"/>
              </a:spcBef>
              <a:spcAft>
                <a:spcPts val="0"/>
              </a:spcAft>
              <a:buSzPts val="900"/>
              <a:buNone/>
              <a:defRPr sz="900"/>
            </a:lvl5pPr>
            <a:lvl6pPr indent="-228600" lvl="5" marL="2743200" algn="l">
              <a:lnSpc>
                <a:spcPct val="90000"/>
              </a:lnSpc>
              <a:spcBef>
                <a:spcPts val="250"/>
              </a:spcBef>
              <a:spcAft>
                <a:spcPts val="0"/>
              </a:spcAft>
              <a:buSzPts val="900"/>
              <a:buNone/>
              <a:defRPr sz="900"/>
            </a:lvl6pPr>
            <a:lvl7pPr indent="-228600" lvl="6" marL="3200400" algn="l">
              <a:lnSpc>
                <a:spcPct val="90000"/>
              </a:lnSpc>
              <a:spcBef>
                <a:spcPts val="250"/>
              </a:spcBef>
              <a:spcAft>
                <a:spcPts val="0"/>
              </a:spcAft>
              <a:buSzPts val="900"/>
              <a:buNone/>
              <a:defRPr sz="900"/>
            </a:lvl7pPr>
            <a:lvl8pPr indent="-228600" lvl="7" marL="3657600" algn="l">
              <a:lnSpc>
                <a:spcPct val="90000"/>
              </a:lnSpc>
              <a:spcBef>
                <a:spcPts val="250"/>
              </a:spcBef>
              <a:spcAft>
                <a:spcPts val="0"/>
              </a:spcAft>
              <a:buSzPts val="900"/>
              <a:buNone/>
              <a:defRPr sz="900"/>
            </a:lvl8pPr>
            <a:lvl9pPr indent="-228600" lvl="8" marL="4114800" algn="l">
              <a:lnSpc>
                <a:spcPct val="90000"/>
              </a:lnSpc>
              <a:spcBef>
                <a:spcPts val="250"/>
              </a:spcBef>
              <a:spcAft>
                <a:spcPts val="250"/>
              </a:spcAft>
              <a:buSzPts val="900"/>
              <a:buNone/>
              <a:defRPr sz="900"/>
            </a:lvl9pPr>
          </a:lstStyle>
          <a:p/>
        </p:txBody>
      </p:sp>
      <p:sp>
        <p:nvSpPr>
          <p:cNvPr id="66" name="Google Shape;66;p26"/>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26"/>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8" name="Google Shape;68;p26"/>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9" name="Shape 69"/>
        <p:cNvGrpSpPr/>
        <p:nvPr/>
      </p:nvGrpSpPr>
      <p:grpSpPr>
        <a:xfrm>
          <a:off x="0" y="0"/>
          <a:ext cx="0" cy="0"/>
          <a:chOff x="0" y="0"/>
          <a:chExt cx="0" cy="0"/>
        </a:xfrm>
      </p:grpSpPr>
      <p:sp>
        <p:nvSpPr>
          <p:cNvPr id="70" name="Google Shape;70;p27"/>
          <p:cNvSpPr txBox="1"/>
          <p:nvPr>
            <p:ph type="title"/>
          </p:nvPr>
        </p:nvSpPr>
        <p:spPr>
          <a:xfrm>
            <a:off x="256032" y="1143000"/>
            <a:ext cx="2834640" cy="237744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FFFFFF"/>
              </a:buClr>
              <a:buSzPts val="3200"/>
              <a:buFont typeface="Corbel"/>
              <a:buNone/>
              <a:defRPr b="0"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27"/>
          <p:cNvSpPr/>
          <p:nvPr>
            <p:ph idx="2" type="pic"/>
          </p:nvPr>
        </p:nvSpPr>
        <p:spPr>
          <a:xfrm>
            <a:off x="3570644" y="767419"/>
            <a:ext cx="8115230" cy="5330952"/>
          </a:xfrm>
          <a:prstGeom prst="rect">
            <a:avLst/>
          </a:prstGeom>
          <a:solidFill>
            <a:srgbClr val="BFBFBF"/>
          </a:solidFill>
          <a:ln>
            <a:noFill/>
          </a:ln>
        </p:spPr>
      </p:sp>
      <p:sp>
        <p:nvSpPr>
          <p:cNvPr id="72" name="Google Shape;72;p27"/>
          <p:cNvSpPr txBox="1"/>
          <p:nvPr>
            <p:ph idx="1" type="body"/>
          </p:nvPr>
        </p:nvSpPr>
        <p:spPr>
          <a:xfrm>
            <a:off x="256032" y="3493008"/>
            <a:ext cx="2834640" cy="2322576"/>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200"/>
              </a:spcBef>
              <a:spcAft>
                <a:spcPts val="0"/>
              </a:spcAft>
              <a:buSzPts val="1400"/>
              <a:buNone/>
              <a:defRPr sz="1400">
                <a:solidFill>
                  <a:srgbClr val="FFFFFF"/>
                </a:solidFill>
              </a:defRPr>
            </a:lvl1pPr>
            <a:lvl2pPr indent="-228600" lvl="1" marL="914400" algn="l">
              <a:lnSpc>
                <a:spcPct val="90000"/>
              </a:lnSpc>
              <a:spcBef>
                <a:spcPts val="250"/>
              </a:spcBef>
              <a:spcAft>
                <a:spcPts val="0"/>
              </a:spcAft>
              <a:buSzPts val="1200"/>
              <a:buNone/>
              <a:defRPr sz="1200"/>
            </a:lvl2pPr>
            <a:lvl3pPr indent="-228600" lvl="2" marL="1371600" algn="l">
              <a:lnSpc>
                <a:spcPct val="90000"/>
              </a:lnSpc>
              <a:spcBef>
                <a:spcPts val="250"/>
              </a:spcBef>
              <a:spcAft>
                <a:spcPts val="0"/>
              </a:spcAft>
              <a:buSzPts val="1000"/>
              <a:buNone/>
              <a:defRPr sz="1000"/>
            </a:lvl3pPr>
            <a:lvl4pPr indent="-228600" lvl="3" marL="1828800" algn="l">
              <a:lnSpc>
                <a:spcPct val="90000"/>
              </a:lnSpc>
              <a:spcBef>
                <a:spcPts val="250"/>
              </a:spcBef>
              <a:spcAft>
                <a:spcPts val="0"/>
              </a:spcAft>
              <a:buSzPts val="900"/>
              <a:buNone/>
              <a:defRPr sz="900"/>
            </a:lvl4pPr>
            <a:lvl5pPr indent="-228600" lvl="4" marL="2286000" algn="l">
              <a:lnSpc>
                <a:spcPct val="90000"/>
              </a:lnSpc>
              <a:spcBef>
                <a:spcPts val="250"/>
              </a:spcBef>
              <a:spcAft>
                <a:spcPts val="0"/>
              </a:spcAft>
              <a:buSzPts val="900"/>
              <a:buNone/>
              <a:defRPr sz="900"/>
            </a:lvl5pPr>
            <a:lvl6pPr indent="-228600" lvl="5" marL="2743200" algn="l">
              <a:lnSpc>
                <a:spcPct val="90000"/>
              </a:lnSpc>
              <a:spcBef>
                <a:spcPts val="250"/>
              </a:spcBef>
              <a:spcAft>
                <a:spcPts val="0"/>
              </a:spcAft>
              <a:buSzPts val="900"/>
              <a:buNone/>
              <a:defRPr sz="900"/>
            </a:lvl6pPr>
            <a:lvl7pPr indent="-228600" lvl="6" marL="3200400" algn="l">
              <a:lnSpc>
                <a:spcPct val="90000"/>
              </a:lnSpc>
              <a:spcBef>
                <a:spcPts val="250"/>
              </a:spcBef>
              <a:spcAft>
                <a:spcPts val="0"/>
              </a:spcAft>
              <a:buSzPts val="900"/>
              <a:buNone/>
              <a:defRPr sz="900"/>
            </a:lvl7pPr>
            <a:lvl8pPr indent="-228600" lvl="7" marL="3657600" algn="l">
              <a:lnSpc>
                <a:spcPct val="90000"/>
              </a:lnSpc>
              <a:spcBef>
                <a:spcPts val="250"/>
              </a:spcBef>
              <a:spcAft>
                <a:spcPts val="0"/>
              </a:spcAft>
              <a:buSzPts val="900"/>
              <a:buNone/>
              <a:defRPr sz="900"/>
            </a:lvl8pPr>
            <a:lvl9pPr indent="-228600" lvl="8" marL="4114800" algn="l">
              <a:lnSpc>
                <a:spcPct val="90000"/>
              </a:lnSpc>
              <a:spcBef>
                <a:spcPts val="250"/>
              </a:spcBef>
              <a:spcAft>
                <a:spcPts val="250"/>
              </a:spcAft>
              <a:buSzPts val="900"/>
              <a:buNone/>
              <a:defRPr sz="900"/>
            </a:lvl9pPr>
          </a:lstStyle>
          <a:p/>
        </p:txBody>
      </p:sp>
      <p:sp>
        <p:nvSpPr>
          <p:cNvPr id="73" name="Google Shape;73;p27"/>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7"/>
          <p:cNvSpPr txBox="1"/>
          <p:nvPr>
            <p:ph idx="11" type="ftr"/>
          </p:nvPr>
        </p:nvSpPr>
        <p:spPr>
          <a:xfrm>
            <a:off x="3499101" y="6356350"/>
            <a:ext cx="5911517"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5" name="Google Shape;75;p27"/>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8"/>
          <p:cNvSpPr/>
          <p:nvPr/>
        </p:nvSpPr>
        <p:spPr>
          <a:xfrm>
            <a:off x="1" y="758952"/>
            <a:ext cx="3443590" cy="5330952"/>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 name="Google Shape;11;p18"/>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FFFFFF"/>
              </a:buClr>
              <a:buSzPts val="3600"/>
              <a:buFont typeface="Corbel"/>
              <a:buNone/>
              <a:defRPr b="0" i="0" sz="3600" u="none" cap="none" strike="noStrike">
                <a:solidFill>
                  <a:srgbClr val="FFFFF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18"/>
          <p:cNvSpPr/>
          <p:nvPr/>
        </p:nvSpPr>
        <p:spPr>
          <a:xfrm>
            <a:off x="11815864" y="758952"/>
            <a:ext cx="384048" cy="5330952"/>
          </a:xfrm>
          <a:prstGeom prst="rect">
            <a:avLst/>
          </a:prstGeom>
          <a:solidFill>
            <a:srgbClr val="C8C8C8">
              <a:alpha val="49411"/>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18"/>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4" name="Google Shape;14;p18"/>
          <p:cNvSpPr txBox="1"/>
          <p:nvPr>
            <p:ph idx="10" type="dt"/>
          </p:nvPr>
        </p:nvSpPr>
        <p:spPr>
          <a:xfrm>
            <a:off x="262465"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5" name="Google Shape;15;p18"/>
          <p:cNvSpPr txBox="1"/>
          <p:nvPr>
            <p:ph idx="11" type="ftr"/>
          </p:nvPr>
        </p:nvSpPr>
        <p:spPr>
          <a:xfrm>
            <a:off x="3869268" y="6356350"/>
            <a:ext cx="5911517"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6" name="Google Shape;16;p18"/>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6.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png"/><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
          <p:cNvSpPr txBox="1"/>
          <p:nvPr>
            <p:ph type="ctrTitle"/>
          </p:nvPr>
        </p:nvSpPr>
        <p:spPr>
          <a:xfrm>
            <a:off x="1069847" y="1298448"/>
            <a:ext cx="7501497" cy="3255264"/>
          </a:xfrm>
          <a:prstGeom prst="rect">
            <a:avLst/>
          </a:prstGeom>
          <a:noFill/>
          <a:ln>
            <a:noFill/>
          </a:ln>
        </p:spPr>
        <p:txBody>
          <a:bodyPr anchorCtr="0" anchor="b" bIns="45700" lIns="91425" spcFirstLastPara="1" rIns="91425" wrap="square" tIns="45700">
            <a:noAutofit/>
          </a:bodyPr>
          <a:lstStyle/>
          <a:p>
            <a:pPr indent="0" lvl="0" marL="0" rtl="0" algn="l">
              <a:lnSpc>
                <a:spcPct val="90000"/>
              </a:lnSpc>
              <a:spcBef>
                <a:spcPts val="0"/>
              </a:spcBef>
              <a:spcAft>
                <a:spcPts val="0"/>
              </a:spcAft>
              <a:buClr>
                <a:srgbClr val="FFFFFF"/>
              </a:buClr>
              <a:buSzPts val="3600"/>
              <a:buFont typeface="Tahoma"/>
              <a:buNone/>
            </a:pPr>
            <a:r>
              <a:rPr b="1" lang="en-US" sz="3600">
                <a:latin typeface="Tahoma"/>
                <a:ea typeface="Tahoma"/>
                <a:cs typeface="Tahoma"/>
                <a:sym typeface="Tahoma"/>
              </a:rPr>
              <a:t>Training of Core Trainers on </a:t>
            </a:r>
            <a:br>
              <a:rPr b="1" lang="en-US" sz="3600">
                <a:latin typeface="Tahoma"/>
                <a:ea typeface="Tahoma"/>
                <a:cs typeface="Tahoma"/>
                <a:sym typeface="Tahoma"/>
              </a:rPr>
            </a:br>
            <a:r>
              <a:rPr b="1" lang="en-US" sz="3600">
                <a:latin typeface="Tahoma"/>
                <a:ea typeface="Tahoma"/>
                <a:cs typeface="Tahoma"/>
                <a:sym typeface="Tahoma"/>
              </a:rPr>
              <a:t>Clinical Practice Guidelines (CPG) </a:t>
            </a:r>
            <a:br>
              <a:rPr lang="en-US" sz="3600">
                <a:latin typeface="Calibri"/>
                <a:ea typeface="Calibri"/>
                <a:cs typeface="Calibri"/>
                <a:sym typeface="Calibri"/>
              </a:rPr>
            </a:br>
            <a:r>
              <a:rPr b="1" lang="en-US" sz="3600">
                <a:latin typeface="Tahoma"/>
                <a:ea typeface="Tahoma"/>
                <a:cs typeface="Tahoma"/>
                <a:sym typeface="Tahoma"/>
              </a:rPr>
              <a:t>Management of E-Cigarette or Vaping Product Use-Associated Lung Injury (EVALI)</a:t>
            </a:r>
            <a:endParaRPr sz="3600"/>
          </a:p>
        </p:txBody>
      </p:sp>
      <p:sp>
        <p:nvSpPr>
          <p:cNvPr id="93" name="Google Shape;93;p1"/>
          <p:cNvSpPr txBox="1"/>
          <p:nvPr>
            <p:ph idx="1" type="subTitle"/>
          </p:nvPr>
        </p:nvSpPr>
        <p:spPr>
          <a:xfrm>
            <a:off x="1100015" y="4670246"/>
            <a:ext cx="7315200" cy="9144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SzPts val="6000"/>
              <a:buNone/>
            </a:pPr>
            <a:r>
              <a:rPr b="1" lang="en-US" sz="6000"/>
              <a:t>Treatment</a:t>
            </a:r>
            <a:endParaRPr b="1" sz="6000"/>
          </a:p>
        </p:txBody>
      </p:sp>
      <p:pic>
        <p:nvPicPr>
          <p:cNvPr id="94" name="Google Shape;94;p1"/>
          <p:cNvPicPr preferRelativeResize="0"/>
          <p:nvPr/>
        </p:nvPicPr>
        <p:blipFill rotWithShape="1">
          <a:blip r:embed="rId3">
            <a:alphaModFix/>
          </a:blip>
          <a:srcRect b="0" l="0" r="0" t="0"/>
          <a:stretch/>
        </p:blipFill>
        <p:spPr>
          <a:xfrm>
            <a:off x="9273309" y="2359700"/>
            <a:ext cx="2919725" cy="4495005"/>
          </a:xfrm>
          <a:prstGeom prst="rect">
            <a:avLst/>
          </a:prstGeom>
          <a:noFill/>
          <a:ln>
            <a:noFill/>
          </a:ln>
        </p:spPr>
      </p:pic>
      <p:sp>
        <p:nvSpPr>
          <p:cNvPr id="95" name="Google Shape;95;p1"/>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10"/>
          <p:cNvSpPr txBox="1"/>
          <p:nvPr>
            <p:ph type="title"/>
          </p:nvPr>
        </p:nvSpPr>
        <p:spPr>
          <a:xfrm>
            <a:off x="252918" y="1123837"/>
            <a:ext cx="3271787"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Corticosteroids</a:t>
            </a:r>
            <a:r>
              <a:rPr b="1" lang="en-US" sz="2000"/>
              <a:t>-3</a:t>
            </a:r>
            <a:endParaRPr b="1" sz="2000"/>
          </a:p>
        </p:txBody>
      </p:sp>
      <p:sp>
        <p:nvSpPr>
          <p:cNvPr id="166" name="Google Shape;166;p10"/>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2800"/>
              <a:buChar char="●"/>
            </a:pPr>
            <a:r>
              <a:rPr lang="en-US" sz="2800">
                <a:solidFill>
                  <a:schemeClr val="dk1"/>
                </a:solidFill>
              </a:rPr>
              <a:t>Most patients responded within a week of treatment.</a:t>
            </a:r>
            <a:r>
              <a:rPr baseline="30000" lang="en-US" sz="2800">
                <a:solidFill>
                  <a:schemeClr val="dk1"/>
                </a:solidFill>
              </a:rPr>
              <a:t>21 </a:t>
            </a:r>
            <a:endParaRPr/>
          </a:p>
          <a:p>
            <a:pPr indent="-184150" lvl="1" marL="360363" rtl="0" algn="l">
              <a:lnSpc>
                <a:spcPct val="90000"/>
              </a:lnSpc>
              <a:spcBef>
                <a:spcPts val="250"/>
              </a:spcBef>
              <a:spcAft>
                <a:spcPts val="0"/>
              </a:spcAft>
              <a:buSzPts val="2400"/>
              <a:buChar char="●"/>
            </a:pPr>
            <a:r>
              <a:rPr lang="en-US" sz="2400">
                <a:solidFill>
                  <a:schemeClr val="dk1"/>
                </a:solidFill>
              </a:rPr>
              <a:t>Thus, corticosteroids should be tapered down based on clinical improvement. </a:t>
            </a:r>
            <a:endParaRPr/>
          </a:p>
          <a:p>
            <a:pPr indent="-182880" lvl="0" marL="182880" rtl="0" algn="l">
              <a:lnSpc>
                <a:spcPct val="90000"/>
              </a:lnSpc>
              <a:spcBef>
                <a:spcPts val="1450"/>
              </a:spcBef>
              <a:spcAft>
                <a:spcPts val="0"/>
              </a:spcAft>
              <a:buSzPts val="2800"/>
              <a:buChar char="●"/>
            </a:pPr>
            <a:r>
              <a:rPr lang="en-US" sz="2800">
                <a:solidFill>
                  <a:schemeClr val="dk1"/>
                </a:solidFill>
              </a:rPr>
              <a:t>There were no established guidelines on the duration of steroids in EVALI, but given good response &amp; unfavourable side effects of corticosteroids, it was recommended no longer than 2 weeks.</a:t>
            </a:r>
            <a:r>
              <a:rPr baseline="30000" lang="en-US" sz="2800">
                <a:solidFill>
                  <a:schemeClr val="dk1"/>
                </a:solidFill>
              </a:rPr>
              <a:t>21</a:t>
            </a:r>
            <a:endParaRPr/>
          </a:p>
          <a:p>
            <a:pPr indent="-55878" lvl="0" marL="182880" rtl="0" algn="l">
              <a:lnSpc>
                <a:spcPct val="90000"/>
              </a:lnSpc>
              <a:spcBef>
                <a:spcPts val="1200"/>
              </a:spcBef>
              <a:spcAft>
                <a:spcPts val="0"/>
              </a:spcAft>
              <a:buSzPts val="2000"/>
              <a:buNone/>
            </a:pPr>
            <a:r>
              <a:t/>
            </a:r>
            <a:endParaRPr sz="2000">
              <a:solidFill>
                <a:schemeClr val="dk1"/>
              </a:solidFill>
            </a:endParaRPr>
          </a:p>
        </p:txBody>
      </p:sp>
      <p:sp>
        <p:nvSpPr>
          <p:cNvPr id="167" name="Google Shape;167;p10"/>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68" name="Google Shape;168;p10"/>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
        <p:nvSpPr>
          <p:cNvPr id="169" name="Google Shape;169;p10"/>
          <p:cNvSpPr txBox="1"/>
          <p:nvPr/>
        </p:nvSpPr>
        <p:spPr>
          <a:xfrm>
            <a:off x="3642775" y="5883075"/>
            <a:ext cx="7541700" cy="615600"/>
          </a:xfrm>
          <a:prstGeom prst="rect">
            <a:avLst/>
          </a:prstGeom>
          <a:noFill/>
          <a:ln>
            <a:noFill/>
          </a:ln>
        </p:spPr>
        <p:txBody>
          <a:bodyPr anchorCtr="0" anchor="t" bIns="91425" lIns="91425" spcFirstLastPara="1" rIns="91425" wrap="square" tIns="91425">
            <a:spAutoFit/>
          </a:bodyPr>
          <a:lstStyle/>
          <a:p>
            <a:pPr indent="0" lvl="1" marL="176212" rtl="0" algn="l">
              <a:spcBef>
                <a:spcPts val="250"/>
              </a:spcBef>
              <a:spcAft>
                <a:spcPts val="0"/>
              </a:spcAft>
              <a:buNone/>
            </a:pPr>
            <a:r>
              <a:rPr lang="en-US">
                <a:solidFill>
                  <a:schemeClr val="dk1"/>
                </a:solidFill>
                <a:latin typeface="Corbel"/>
                <a:ea typeface="Corbel"/>
                <a:cs typeface="Corbel"/>
                <a:sym typeface="Corbel"/>
              </a:rPr>
              <a:t>21. Cherian SV, et al. E-Cigarette or Vaping Product-Associated Lung Injury: A Review. Am J </a:t>
            </a:r>
            <a:endParaRPr sz="1800">
              <a:solidFill>
                <a:srgbClr val="595959"/>
              </a:solidFill>
              <a:latin typeface="Corbel"/>
              <a:ea typeface="Corbel"/>
              <a:cs typeface="Corbel"/>
              <a:sym typeface="Corbel"/>
            </a:endParaRPr>
          </a:p>
          <a:p>
            <a:pPr indent="0" lvl="1" marL="176212" rtl="0" algn="l">
              <a:spcBef>
                <a:spcPts val="0"/>
              </a:spcBef>
              <a:spcAft>
                <a:spcPts val="0"/>
              </a:spcAft>
              <a:buNone/>
            </a:pPr>
            <a:r>
              <a:rPr lang="en-US">
                <a:solidFill>
                  <a:schemeClr val="dk1"/>
                </a:solidFill>
                <a:latin typeface="Corbel"/>
                <a:ea typeface="Corbel"/>
                <a:cs typeface="Corbel"/>
                <a:sym typeface="Corbel"/>
              </a:rPr>
              <a:t>       Med. 2020;133(6):657-663</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11"/>
          <p:cNvSpPr txBox="1"/>
          <p:nvPr>
            <p:ph type="title"/>
          </p:nvPr>
        </p:nvSpPr>
        <p:spPr>
          <a:xfrm>
            <a:off x="252918" y="1123837"/>
            <a:ext cx="3271787"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Corticosteroids</a:t>
            </a:r>
            <a:r>
              <a:rPr b="1" lang="en-US" sz="2000"/>
              <a:t>-4</a:t>
            </a:r>
            <a:endParaRPr b="1" sz="2000"/>
          </a:p>
        </p:txBody>
      </p:sp>
      <p:sp>
        <p:nvSpPr>
          <p:cNvPr id="175" name="Google Shape;175;p11"/>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76" name="Google Shape;176;p11"/>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pic>
        <p:nvPicPr>
          <p:cNvPr id="177" name="Google Shape;177;p11"/>
          <p:cNvPicPr preferRelativeResize="0"/>
          <p:nvPr/>
        </p:nvPicPr>
        <p:blipFill rotWithShape="1">
          <a:blip r:embed="rId4">
            <a:alphaModFix/>
          </a:blip>
          <a:srcRect b="0" l="0" r="0" t="0"/>
          <a:stretch/>
        </p:blipFill>
        <p:spPr>
          <a:xfrm>
            <a:off x="3563936" y="1801238"/>
            <a:ext cx="8500056" cy="3255523"/>
          </a:xfrm>
          <a:prstGeom prst="rect">
            <a:avLst/>
          </a:prstGeom>
          <a:noFill/>
          <a:ln>
            <a:noFill/>
          </a:ln>
        </p:spPr>
      </p:pic>
      <p:sp>
        <p:nvSpPr>
          <p:cNvPr id="178" name="Google Shape;178;p11"/>
          <p:cNvSpPr txBox="1"/>
          <p:nvPr/>
        </p:nvSpPr>
        <p:spPr>
          <a:xfrm>
            <a:off x="3524700" y="5525050"/>
            <a:ext cx="7585800" cy="831300"/>
          </a:xfrm>
          <a:prstGeom prst="rect">
            <a:avLst/>
          </a:prstGeom>
          <a:noFill/>
          <a:ln>
            <a:noFill/>
          </a:ln>
        </p:spPr>
        <p:txBody>
          <a:bodyPr anchorCtr="0" anchor="t" bIns="91425" lIns="91425" spcFirstLastPara="1" rIns="91425" wrap="square" tIns="91425">
            <a:spAutoFit/>
          </a:bodyPr>
          <a:lstStyle/>
          <a:p>
            <a:pPr indent="0" lvl="1" marL="176212" rtl="0" algn="l">
              <a:spcBef>
                <a:spcPts val="250"/>
              </a:spcBef>
              <a:spcAft>
                <a:spcPts val="0"/>
              </a:spcAft>
              <a:buNone/>
            </a:pPr>
            <a:r>
              <a:rPr lang="en-US">
                <a:solidFill>
                  <a:schemeClr val="dk1"/>
                </a:solidFill>
                <a:latin typeface="Corbel"/>
                <a:ea typeface="Corbel"/>
                <a:cs typeface="Corbel"/>
                <a:sym typeface="Corbel"/>
              </a:rPr>
              <a:t>17. Blagev DP, et al. Clinical presentation, treatment, and short-term outcomes of lung injury </a:t>
            </a:r>
            <a:endParaRPr sz="1800">
              <a:solidFill>
                <a:srgbClr val="595959"/>
              </a:solidFill>
              <a:latin typeface="Corbel"/>
              <a:ea typeface="Corbel"/>
              <a:cs typeface="Corbel"/>
              <a:sym typeface="Corbel"/>
            </a:endParaRPr>
          </a:p>
          <a:p>
            <a:pPr indent="0" lvl="1" marL="176212" rtl="0" algn="l">
              <a:spcBef>
                <a:spcPts val="0"/>
              </a:spcBef>
              <a:spcAft>
                <a:spcPts val="0"/>
              </a:spcAft>
              <a:buNone/>
            </a:pPr>
            <a:r>
              <a:rPr lang="en-US">
                <a:solidFill>
                  <a:schemeClr val="dk1"/>
                </a:solidFill>
                <a:latin typeface="Corbel"/>
                <a:ea typeface="Corbel"/>
                <a:cs typeface="Corbel"/>
                <a:sym typeface="Corbel"/>
              </a:rPr>
              <a:t>      associated with e-cigarettes or vaping: a prospective observational cohort study. Lancet.</a:t>
            </a:r>
            <a:endParaRPr sz="1800">
              <a:solidFill>
                <a:srgbClr val="595959"/>
              </a:solidFill>
              <a:latin typeface="Corbel"/>
              <a:ea typeface="Corbel"/>
              <a:cs typeface="Corbel"/>
              <a:sym typeface="Corbel"/>
            </a:endParaRPr>
          </a:p>
          <a:p>
            <a:pPr indent="0" lvl="1" marL="176212" rtl="0" algn="l">
              <a:spcBef>
                <a:spcPts val="0"/>
              </a:spcBef>
              <a:spcAft>
                <a:spcPts val="0"/>
              </a:spcAft>
              <a:buNone/>
            </a:pPr>
            <a:r>
              <a:rPr lang="en-US">
                <a:solidFill>
                  <a:schemeClr val="dk1"/>
                </a:solidFill>
                <a:latin typeface="Corbel"/>
                <a:ea typeface="Corbel"/>
                <a:cs typeface="Corbel"/>
                <a:sym typeface="Corbel"/>
              </a:rPr>
              <a:t>     2019;394(10214):2073-2083</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12"/>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900"/>
              <a:buFont typeface="Corbel"/>
              <a:buNone/>
            </a:pPr>
            <a:r>
              <a:rPr b="1" lang="en-US">
                <a:solidFill>
                  <a:schemeClr val="dk1"/>
                </a:solidFill>
              </a:rPr>
              <a:t>Gastrointestinal or constitutional symptoms </a:t>
            </a:r>
            <a:endParaRPr b="1">
              <a:solidFill>
                <a:schemeClr val="dk1"/>
              </a:solidFill>
            </a:endParaRPr>
          </a:p>
        </p:txBody>
      </p:sp>
      <p:sp>
        <p:nvSpPr>
          <p:cNvPr id="185" name="Google Shape;185;p12"/>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Autofit/>
          </a:bodyPr>
          <a:lstStyle/>
          <a:p>
            <a:pPr indent="0" lvl="0" marL="0" rtl="0" algn="l">
              <a:lnSpc>
                <a:spcPct val="90000"/>
              </a:lnSpc>
              <a:spcBef>
                <a:spcPts val="0"/>
              </a:spcBef>
              <a:spcAft>
                <a:spcPts val="0"/>
              </a:spcAft>
              <a:buSzPts val="3200"/>
              <a:buNone/>
            </a:pPr>
            <a:r>
              <a:rPr lang="en-US" sz="3200">
                <a:solidFill>
                  <a:schemeClr val="dk1"/>
                </a:solidFill>
              </a:rPr>
              <a:t>Treatment based on severity of the symptoms.</a:t>
            </a:r>
            <a:endParaRPr sz="3200">
              <a:solidFill>
                <a:schemeClr val="dk1"/>
              </a:solidFill>
            </a:endParaRPr>
          </a:p>
        </p:txBody>
      </p:sp>
      <p:sp>
        <p:nvSpPr>
          <p:cNvPr id="186" name="Google Shape;186;p12"/>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87" name="Google Shape;187;p12"/>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13"/>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93" name="Google Shape;193;p13"/>
          <p:cNvPicPr preferRelativeResize="0"/>
          <p:nvPr/>
        </p:nvPicPr>
        <p:blipFill rotWithShape="1">
          <a:blip r:embed="rId3">
            <a:alphaModFix/>
          </a:blip>
          <a:srcRect b="0" l="0" r="0" t="0"/>
          <a:stretch/>
        </p:blipFill>
        <p:spPr>
          <a:xfrm>
            <a:off x="3549100" y="2115766"/>
            <a:ext cx="8474299" cy="2626468"/>
          </a:xfrm>
          <a:prstGeom prst="rect">
            <a:avLst/>
          </a:prstGeom>
          <a:noFill/>
          <a:ln>
            <a:noFill/>
          </a:ln>
        </p:spPr>
      </p:pic>
      <p:pic>
        <p:nvPicPr>
          <p:cNvPr id="194" name="Google Shape;194;p13"/>
          <p:cNvPicPr preferRelativeResize="0"/>
          <p:nvPr/>
        </p:nvPicPr>
        <p:blipFill rotWithShape="1">
          <a:blip r:embed="rId4">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4"/>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Tobacco cessation</a:t>
            </a:r>
            <a:endParaRPr b="1"/>
          </a:p>
        </p:txBody>
      </p:sp>
      <p:sp>
        <p:nvSpPr>
          <p:cNvPr id="200" name="Google Shape;200;p14"/>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3200"/>
              <a:buChar char="●"/>
            </a:pPr>
            <a:r>
              <a:rPr lang="en-US" sz="3200">
                <a:solidFill>
                  <a:schemeClr val="dk1"/>
                </a:solidFill>
              </a:rPr>
              <a:t>The treatment for smoking should be initiated by the treating doctor based on the assessment &amp; treatment of tobacco use disorder as in Table 1. </a:t>
            </a:r>
            <a:endParaRPr/>
          </a:p>
          <a:p>
            <a:pPr indent="-182880" lvl="0" marL="182880" rtl="0" algn="l">
              <a:lnSpc>
                <a:spcPct val="90000"/>
              </a:lnSpc>
              <a:spcBef>
                <a:spcPts val="1200"/>
              </a:spcBef>
              <a:spcAft>
                <a:spcPts val="0"/>
              </a:spcAft>
              <a:buSzPts val="3200"/>
              <a:buChar char="●"/>
            </a:pPr>
            <a:r>
              <a:rPr lang="en-US" sz="3200">
                <a:solidFill>
                  <a:schemeClr val="dk1"/>
                </a:solidFill>
              </a:rPr>
              <a:t>Details on this can be found in the CPG on Treatment of Tobacco Use Disorder 2016, available at: </a:t>
            </a:r>
            <a:r>
              <a:rPr lang="en-US" sz="3200">
                <a:solidFill>
                  <a:srgbClr val="0000FF"/>
                </a:solidFill>
              </a:rPr>
              <a:t>https://www.moh.gov.my/moh/resources/Penerbitan/CPG/ Respiratory/CPG_TobaccoDisorder.pdf </a:t>
            </a:r>
            <a:endParaRPr/>
          </a:p>
          <a:p>
            <a:pPr indent="-55878" lvl="0" marL="182880" rtl="0" algn="l">
              <a:lnSpc>
                <a:spcPct val="90000"/>
              </a:lnSpc>
              <a:spcBef>
                <a:spcPts val="1200"/>
              </a:spcBef>
              <a:spcAft>
                <a:spcPts val="0"/>
              </a:spcAft>
              <a:buSzPts val="2000"/>
              <a:buNone/>
            </a:pPr>
            <a:r>
              <a:t/>
            </a:r>
            <a:endParaRPr/>
          </a:p>
        </p:txBody>
      </p:sp>
      <p:sp>
        <p:nvSpPr>
          <p:cNvPr id="201" name="Google Shape;201;p14"/>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202" name="Google Shape;202;p14"/>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5"/>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Tobacco cessation</a:t>
            </a:r>
            <a:r>
              <a:rPr b="1" lang="en-US" sz="2000"/>
              <a:t>-2</a:t>
            </a:r>
            <a:endParaRPr b="1" sz="2000"/>
          </a:p>
        </p:txBody>
      </p:sp>
      <p:sp>
        <p:nvSpPr>
          <p:cNvPr id="208" name="Google Shape;208;p15"/>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209" name="Google Shape;209;p15"/>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pic>
        <p:nvPicPr>
          <p:cNvPr id="210" name="Google Shape;210;p15"/>
          <p:cNvPicPr preferRelativeResize="0"/>
          <p:nvPr/>
        </p:nvPicPr>
        <p:blipFill rotWithShape="1">
          <a:blip r:embed="rId4">
            <a:alphaModFix/>
          </a:blip>
          <a:srcRect b="0" l="0" r="0" t="0"/>
          <a:stretch/>
        </p:blipFill>
        <p:spPr>
          <a:xfrm>
            <a:off x="4372307" y="373443"/>
            <a:ext cx="5639907" cy="618587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16"/>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3600"/>
              <a:buFont typeface="Corbel"/>
              <a:buNone/>
            </a:pPr>
            <a:r>
              <a:rPr b="1" lang="en-US">
                <a:solidFill>
                  <a:schemeClr val="lt1"/>
                </a:solidFill>
              </a:rPr>
              <a:t>Take home messages</a:t>
            </a:r>
            <a:endParaRPr b="1">
              <a:solidFill>
                <a:schemeClr val="lt1"/>
              </a:solidFill>
            </a:endParaRPr>
          </a:p>
        </p:txBody>
      </p:sp>
      <p:sp>
        <p:nvSpPr>
          <p:cNvPr id="216" name="Google Shape;216;p16"/>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3200"/>
              <a:buChar char="●"/>
            </a:pPr>
            <a:r>
              <a:rPr lang="en-US" sz="3200">
                <a:solidFill>
                  <a:schemeClr val="dk1"/>
                </a:solidFill>
              </a:rPr>
              <a:t>Treatment of EVALI is symptomatic based on presenting symptoms. </a:t>
            </a:r>
            <a:endParaRPr/>
          </a:p>
          <a:p>
            <a:pPr indent="-269875" lvl="0" marL="452438" rtl="0" algn="l">
              <a:lnSpc>
                <a:spcPct val="90000"/>
              </a:lnSpc>
              <a:spcBef>
                <a:spcPts val="1200"/>
              </a:spcBef>
              <a:spcAft>
                <a:spcPts val="0"/>
              </a:spcAft>
              <a:buSzPts val="2800"/>
              <a:buFont typeface="Noto Sans Symbols"/>
              <a:buChar char="▪"/>
            </a:pPr>
            <a:r>
              <a:rPr lang="en-US" sz="2800">
                <a:solidFill>
                  <a:schemeClr val="dk1"/>
                </a:solidFill>
              </a:rPr>
              <a:t>Ensure adequate oxygenation.</a:t>
            </a:r>
            <a:endParaRPr/>
          </a:p>
          <a:p>
            <a:pPr indent="-269875" lvl="0" marL="452438" rtl="0" algn="l">
              <a:lnSpc>
                <a:spcPct val="90000"/>
              </a:lnSpc>
              <a:spcBef>
                <a:spcPts val="1200"/>
              </a:spcBef>
              <a:spcAft>
                <a:spcPts val="0"/>
              </a:spcAft>
              <a:buSzPts val="2800"/>
              <a:buFont typeface="Noto Sans Symbols"/>
              <a:buChar char="▪"/>
            </a:pPr>
            <a:r>
              <a:rPr lang="en-US" sz="2800">
                <a:solidFill>
                  <a:schemeClr val="dk1"/>
                </a:solidFill>
              </a:rPr>
              <a:t>Empirical antimicrobial is recommended in selected patients, pending results of initial evaluation &amp; response to therapy.</a:t>
            </a:r>
            <a:endParaRPr/>
          </a:p>
          <a:p>
            <a:pPr indent="-269875" lvl="0" marL="452438" rtl="0" algn="l">
              <a:lnSpc>
                <a:spcPct val="90000"/>
              </a:lnSpc>
              <a:spcBef>
                <a:spcPts val="1200"/>
              </a:spcBef>
              <a:spcAft>
                <a:spcPts val="0"/>
              </a:spcAft>
              <a:buSzPts val="2800"/>
              <a:buFont typeface="Noto Sans Symbols"/>
              <a:buChar char="▪"/>
            </a:pPr>
            <a:r>
              <a:rPr lang="en-US" sz="2800">
                <a:solidFill>
                  <a:schemeClr val="dk1"/>
                </a:solidFill>
              </a:rPr>
              <a:t>Decision on corticosteroids therapy is challenging &amp; requires individualised assessment. If prescribed, it should be given for a short course &amp; tapering dose, guided by the clinical course.</a:t>
            </a:r>
            <a:endParaRPr/>
          </a:p>
        </p:txBody>
      </p:sp>
      <p:sp>
        <p:nvSpPr>
          <p:cNvPr id="217" name="Google Shape;217;p16"/>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218" name="Google Shape;218;p16"/>
          <p:cNvPicPr preferRelativeResize="0"/>
          <p:nvPr/>
        </p:nvPicPr>
        <p:blipFill rotWithShape="1">
          <a:blip r:embed="rId3">
            <a:alphaModFix/>
          </a:blip>
          <a:srcRect b="0" l="0" r="0" t="0"/>
          <a:stretch/>
        </p:blipFill>
        <p:spPr>
          <a:xfrm>
            <a:off x="10886739" y="5417152"/>
            <a:ext cx="933761" cy="1437553"/>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17"/>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595959"/>
              </a:buClr>
              <a:buSzPts val="5900"/>
              <a:buFont typeface="Corbel"/>
              <a:buNone/>
            </a:pPr>
            <a:r>
              <a:rPr b="1" lang="en-US"/>
              <a:t>Thank you</a:t>
            </a:r>
            <a:endParaRPr b="1"/>
          </a:p>
        </p:txBody>
      </p:sp>
      <p:sp>
        <p:nvSpPr>
          <p:cNvPr id="224" name="Google Shape;224;p17"/>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225" name="Google Shape;225;p17"/>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3600"/>
              <a:buFont typeface="Corbel"/>
              <a:buNone/>
            </a:pPr>
            <a:r>
              <a:rPr b="1" lang="en-US">
                <a:solidFill>
                  <a:schemeClr val="lt1"/>
                </a:solidFill>
              </a:rPr>
              <a:t>Learning objectives</a:t>
            </a:r>
            <a:endParaRPr b="1">
              <a:solidFill>
                <a:schemeClr val="lt1"/>
              </a:solidFill>
            </a:endParaRPr>
          </a:p>
        </p:txBody>
      </p:sp>
      <p:sp>
        <p:nvSpPr>
          <p:cNvPr id="101" name="Google Shape;101;p2"/>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0" lvl="0" marL="182880" rtl="0" algn="l">
              <a:lnSpc>
                <a:spcPct val="90000"/>
              </a:lnSpc>
              <a:spcBef>
                <a:spcPts val="0"/>
              </a:spcBef>
              <a:spcAft>
                <a:spcPts val="0"/>
              </a:spcAft>
              <a:buSzPts val="3200"/>
              <a:buNone/>
            </a:pPr>
            <a:r>
              <a:t/>
            </a:r>
            <a:endParaRPr baseline="30000" sz="3200">
              <a:solidFill>
                <a:schemeClr val="dk1"/>
              </a:solidFill>
            </a:endParaRPr>
          </a:p>
          <a:p>
            <a:pPr indent="0" lvl="0" marL="182880" rtl="0" algn="l">
              <a:lnSpc>
                <a:spcPct val="90000"/>
              </a:lnSpc>
              <a:spcBef>
                <a:spcPts val="1200"/>
              </a:spcBef>
              <a:spcAft>
                <a:spcPts val="0"/>
              </a:spcAft>
              <a:buSzPts val="3200"/>
              <a:buNone/>
            </a:pPr>
            <a:r>
              <a:t/>
            </a:r>
            <a:endParaRPr baseline="30000" sz="3200">
              <a:solidFill>
                <a:schemeClr val="dk1"/>
              </a:solidFill>
            </a:endParaRPr>
          </a:p>
        </p:txBody>
      </p:sp>
      <p:sp>
        <p:nvSpPr>
          <p:cNvPr id="102" name="Google Shape;102;p2"/>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03" name="Google Shape;103;p2"/>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
        <p:nvSpPr>
          <p:cNvPr id="104" name="Google Shape;104;p2"/>
          <p:cNvSpPr txBox="1"/>
          <p:nvPr/>
        </p:nvSpPr>
        <p:spPr>
          <a:xfrm>
            <a:off x="4021668" y="1016508"/>
            <a:ext cx="7315200" cy="5120640"/>
          </a:xfrm>
          <a:prstGeom prst="rect">
            <a:avLst/>
          </a:prstGeom>
          <a:noFill/>
          <a:ln>
            <a:noFill/>
          </a:ln>
        </p:spPr>
        <p:txBody>
          <a:bodyPr anchorCtr="0" anchor="ctr" bIns="45700" lIns="91425" spcFirstLastPara="1" rIns="91425" wrap="square" tIns="45700">
            <a:normAutofit/>
          </a:bodyPr>
          <a:lstStyle/>
          <a:p>
            <a:pPr indent="-182880" lvl="0" marL="182880" marR="0" rtl="0" algn="l">
              <a:lnSpc>
                <a:spcPct val="90000"/>
              </a:lnSpc>
              <a:spcBef>
                <a:spcPts val="0"/>
              </a:spcBef>
              <a:spcAft>
                <a:spcPts val="0"/>
              </a:spcAft>
              <a:buClr>
                <a:schemeClr val="accent1"/>
              </a:buClr>
              <a:buSzPts val="3200"/>
              <a:buFont typeface="Arial"/>
              <a:buChar char="•"/>
            </a:pPr>
            <a:r>
              <a:rPr b="0" i="0" lang="en-US" sz="3200" u="none" cap="none" strike="noStrike">
                <a:solidFill>
                  <a:schemeClr val="dk1"/>
                </a:solidFill>
                <a:latin typeface="Corbel"/>
                <a:ea typeface="Corbel"/>
                <a:cs typeface="Corbel"/>
                <a:sym typeface="Corbel"/>
              </a:rPr>
              <a:t>To learn:</a:t>
            </a:r>
            <a:endParaRPr b="0" i="0" sz="1400" u="none" cap="none" strike="noStrike">
              <a:solidFill>
                <a:srgbClr val="000000"/>
              </a:solidFill>
              <a:latin typeface="Arial"/>
              <a:ea typeface="Arial"/>
              <a:cs typeface="Arial"/>
              <a:sym typeface="Arial"/>
            </a:endParaRPr>
          </a:p>
          <a:p>
            <a:pPr indent="-269875" lvl="0" marL="452438" marR="0" rtl="0" algn="l">
              <a:lnSpc>
                <a:spcPct val="90000"/>
              </a:lnSpc>
              <a:spcBef>
                <a:spcPts val="1200"/>
              </a:spcBef>
              <a:spcAft>
                <a:spcPts val="0"/>
              </a:spcAft>
              <a:buClr>
                <a:schemeClr val="accent1"/>
              </a:buClr>
              <a:buSzPts val="2800"/>
              <a:buFont typeface="Noto Sans Symbols"/>
              <a:buChar char="▪"/>
            </a:pPr>
            <a:r>
              <a:rPr b="0" i="0" lang="en-US" sz="2800" u="none" cap="none" strike="noStrike">
                <a:solidFill>
                  <a:schemeClr val="dk1"/>
                </a:solidFill>
                <a:latin typeface="Corbel"/>
                <a:ea typeface="Corbel"/>
                <a:cs typeface="Corbel"/>
                <a:sym typeface="Corbel"/>
              </a:rPr>
              <a:t>the treatment option available in EVALI</a:t>
            </a:r>
            <a:endParaRPr b="0" i="0" sz="1400" u="none" cap="none" strike="noStrike">
              <a:solidFill>
                <a:srgbClr val="000000"/>
              </a:solidFill>
              <a:latin typeface="Arial"/>
              <a:ea typeface="Arial"/>
              <a:cs typeface="Arial"/>
              <a:sym typeface="Arial"/>
            </a:endParaRPr>
          </a:p>
          <a:p>
            <a:pPr indent="-269875" lvl="0" marL="452438" marR="0" rtl="0" algn="l">
              <a:lnSpc>
                <a:spcPct val="90000"/>
              </a:lnSpc>
              <a:spcBef>
                <a:spcPts val="1200"/>
              </a:spcBef>
              <a:spcAft>
                <a:spcPts val="0"/>
              </a:spcAft>
              <a:buClr>
                <a:schemeClr val="accent1"/>
              </a:buClr>
              <a:buSzPts val="2800"/>
              <a:buFont typeface="Noto Sans Symbols"/>
              <a:buChar char="▪"/>
            </a:pPr>
            <a:r>
              <a:rPr b="0" i="0" lang="en-US" sz="2800" u="none" cap="none" strike="noStrike">
                <a:solidFill>
                  <a:schemeClr val="dk1"/>
                </a:solidFill>
                <a:latin typeface="Corbel"/>
                <a:ea typeface="Corbel"/>
                <a:cs typeface="Corbel"/>
                <a:sym typeface="Corbel"/>
              </a:rPr>
              <a:t>the indication for antimicrobials &amp; corticosteroids in EVALI patients</a:t>
            </a:r>
            <a:endParaRPr b="0" i="0" sz="1400" u="none" cap="none" strike="noStrike">
              <a:solidFill>
                <a:srgbClr val="000000"/>
              </a:solidFill>
              <a:latin typeface="Arial"/>
              <a:ea typeface="Arial"/>
              <a:cs typeface="Arial"/>
              <a:sym typeface="Arial"/>
            </a:endParaRPr>
          </a:p>
          <a:p>
            <a:pPr indent="0" lvl="0" marL="0" marR="0" rtl="0" algn="l">
              <a:lnSpc>
                <a:spcPct val="90000"/>
              </a:lnSpc>
              <a:spcBef>
                <a:spcPts val="1200"/>
              </a:spcBef>
              <a:spcAft>
                <a:spcPts val="0"/>
              </a:spcAft>
              <a:buClr>
                <a:schemeClr val="accent1"/>
              </a:buClr>
              <a:buSzPts val="3200"/>
              <a:buFont typeface="Noto Sans Symbols"/>
              <a:buNone/>
            </a:pPr>
            <a:r>
              <a:t/>
            </a:r>
            <a:endParaRPr b="0" i="0" sz="3200" u="none" cap="none" strike="noStrike">
              <a:solidFill>
                <a:schemeClr val="dk1"/>
              </a:solidFill>
              <a:latin typeface="Corbel"/>
              <a:ea typeface="Corbel"/>
              <a:cs typeface="Corbel"/>
              <a:sym typeface="Corbe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3"/>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Introduction </a:t>
            </a:r>
            <a:endParaRPr b="1"/>
          </a:p>
        </p:txBody>
      </p:sp>
      <p:sp>
        <p:nvSpPr>
          <p:cNvPr id="110" name="Google Shape;110;p3"/>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3200"/>
              <a:buChar char="●"/>
            </a:pPr>
            <a:r>
              <a:rPr lang="en-US" sz="3200">
                <a:solidFill>
                  <a:schemeClr val="dk1"/>
                </a:solidFill>
              </a:rPr>
              <a:t>The treatment of EVALI is symptomatic based on the presenting symptoms:</a:t>
            </a:r>
            <a:endParaRPr/>
          </a:p>
          <a:p>
            <a:pPr indent="-266700" lvl="1" marL="442913" rtl="0" algn="l">
              <a:lnSpc>
                <a:spcPct val="90000"/>
              </a:lnSpc>
              <a:spcBef>
                <a:spcPts val="250"/>
              </a:spcBef>
              <a:spcAft>
                <a:spcPts val="0"/>
              </a:spcAft>
              <a:buSzPts val="2800"/>
              <a:buChar char="●"/>
            </a:pPr>
            <a:r>
              <a:rPr lang="en-US" sz="2800">
                <a:solidFill>
                  <a:schemeClr val="dk1"/>
                </a:solidFill>
              </a:rPr>
              <a:t>Respiratory</a:t>
            </a:r>
            <a:endParaRPr/>
          </a:p>
          <a:p>
            <a:pPr indent="-266700" lvl="1" marL="442913" rtl="0" algn="l">
              <a:lnSpc>
                <a:spcPct val="90000"/>
              </a:lnSpc>
              <a:spcBef>
                <a:spcPts val="500"/>
              </a:spcBef>
              <a:spcAft>
                <a:spcPts val="0"/>
              </a:spcAft>
              <a:buSzPts val="2800"/>
              <a:buChar char="●"/>
            </a:pPr>
            <a:r>
              <a:rPr lang="en-US" sz="2800">
                <a:solidFill>
                  <a:schemeClr val="dk1"/>
                </a:solidFill>
              </a:rPr>
              <a:t>Gastrointestinal</a:t>
            </a:r>
            <a:endParaRPr/>
          </a:p>
          <a:p>
            <a:pPr indent="-266700" lvl="1" marL="442913" rtl="0" algn="l">
              <a:lnSpc>
                <a:spcPct val="90000"/>
              </a:lnSpc>
              <a:spcBef>
                <a:spcPts val="500"/>
              </a:spcBef>
              <a:spcAft>
                <a:spcPts val="0"/>
              </a:spcAft>
              <a:buSzPts val="2800"/>
              <a:buChar char="●"/>
            </a:pPr>
            <a:r>
              <a:rPr lang="en-US" sz="2800">
                <a:solidFill>
                  <a:schemeClr val="dk1"/>
                </a:solidFill>
              </a:rPr>
              <a:t>Constitutional </a:t>
            </a:r>
            <a:endParaRPr/>
          </a:p>
          <a:p>
            <a:pPr indent="-55878" lvl="0" marL="182880" rtl="0" algn="l">
              <a:lnSpc>
                <a:spcPct val="90000"/>
              </a:lnSpc>
              <a:spcBef>
                <a:spcPts val="1450"/>
              </a:spcBef>
              <a:spcAft>
                <a:spcPts val="0"/>
              </a:spcAft>
              <a:buSzPts val="2000"/>
              <a:buNone/>
            </a:pPr>
            <a:r>
              <a:t/>
            </a:r>
            <a:endParaRPr>
              <a:solidFill>
                <a:schemeClr val="dk1"/>
              </a:solidFill>
            </a:endParaRPr>
          </a:p>
          <a:p>
            <a:pPr indent="-182880" lvl="0" marL="182880" rtl="0" algn="l">
              <a:lnSpc>
                <a:spcPct val="90000"/>
              </a:lnSpc>
              <a:spcBef>
                <a:spcPts val="1200"/>
              </a:spcBef>
              <a:spcAft>
                <a:spcPts val="0"/>
              </a:spcAft>
              <a:buSzPts val="3200"/>
              <a:buChar char="●"/>
            </a:pPr>
            <a:r>
              <a:rPr lang="en-US" sz="3200">
                <a:solidFill>
                  <a:schemeClr val="dk1"/>
                </a:solidFill>
              </a:rPr>
              <a:t>Tobacco cessation </a:t>
            </a:r>
            <a:endParaRPr/>
          </a:p>
          <a:p>
            <a:pPr indent="0" lvl="0" marL="182880" rtl="0" algn="l">
              <a:lnSpc>
                <a:spcPct val="90000"/>
              </a:lnSpc>
              <a:spcBef>
                <a:spcPts val="1200"/>
              </a:spcBef>
              <a:spcAft>
                <a:spcPts val="0"/>
              </a:spcAft>
              <a:buSzPts val="3200"/>
              <a:buNone/>
            </a:pPr>
            <a:r>
              <a:t/>
            </a:r>
            <a:endParaRPr baseline="30000" sz="3200">
              <a:solidFill>
                <a:schemeClr val="dk1"/>
              </a:solidFill>
            </a:endParaRPr>
          </a:p>
          <a:p>
            <a:pPr indent="0" lvl="0" marL="182880" rtl="0" algn="l">
              <a:lnSpc>
                <a:spcPct val="90000"/>
              </a:lnSpc>
              <a:spcBef>
                <a:spcPts val="1200"/>
              </a:spcBef>
              <a:spcAft>
                <a:spcPts val="0"/>
              </a:spcAft>
              <a:buSzPts val="3200"/>
              <a:buNone/>
            </a:pPr>
            <a:r>
              <a:t/>
            </a:r>
            <a:endParaRPr baseline="30000" sz="3200">
              <a:solidFill>
                <a:schemeClr val="dk1"/>
              </a:solidFill>
            </a:endParaRPr>
          </a:p>
        </p:txBody>
      </p:sp>
      <p:sp>
        <p:nvSpPr>
          <p:cNvPr id="111" name="Google Shape;111;p3"/>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12" name="Google Shape;112;p3"/>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4"/>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5900"/>
              <a:buFont typeface="Corbel"/>
              <a:buNone/>
            </a:pPr>
            <a:r>
              <a:rPr b="1" lang="en-US">
                <a:solidFill>
                  <a:schemeClr val="dk1"/>
                </a:solidFill>
              </a:rPr>
              <a:t>Respiratory symptoms </a:t>
            </a:r>
            <a:endParaRPr b="1">
              <a:solidFill>
                <a:schemeClr val="dk1"/>
              </a:solidFill>
            </a:endParaRPr>
          </a:p>
        </p:txBody>
      </p:sp>
      <p:sp>
        <p:nvSpPr>
          <p:cNvPr id="118" name="Google Shape;118;p4"/>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19" name="Google Shape;119;p4"/>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5"/>
          <p:cNvSpPr txBox="1"/>
          <p:nvPr>
            <p:ph type="title"/>
          </p:nvPr>
        </p:nvSpPr>
        <p:spPr>
          <a:xfrm>
            <a:off x="252919" y="1123837"/>
            <a:ext cx="2947482"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Oxygenation</a:t>
            </a:r>
            <a:r>
              <a:rPr lang="en-US"/>
              <a:t> </a:t>
            </a:r>
            <a:endParaRPr/>
          </a:p>
        </p:txBody>
      </p:sp>
      <p:sp>
        <p:nvSpPr>
          <p:cNvPr id="125" name="Google Shape;125;p5"/>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3200"/>
              <a:buChar char="●"/>
            </a:pPr>
            <a:r>
              <a:rPr lang="en-US" sz="3200">
                <a:solidFill>
                  <a:schemeClr val="dk1"/>
                </a:solidFill>
              </a:rPr>
              <a:t>Ensure adequate oxygenation </a:t>
            </a:r>
            <a:endParaRPr/>
          </a:p>
          <a:p>
            <a:pPr indent="-182880" lvl="0" marL="182880" rtl="0" algn="l">
              <a:lnSpc>
                <a:spcPct val="90000"/>
              </a:lnSpc>
              <a:spcBef>
                <a:spcPts val="1200"/>
              </a:spcBef>
              <a:spcAft>
                <a:spcPts val="0"/>
              </a:spcAft>
              <a:buSzPts val="3200"/>
              <a:buChar char="●"/>
            </a:pPr>
            <a:r>
              <a:rPr lang="en-US" sz="3200">
                <a:solidFill>
                  <a:schemeClr val="dk1"/>
                </a:solidFill>
              </a:rPr>
              <a:t>Via nasal cannula, non-invasive or invasive ventilation </a:t>
            </a:r>
            <a:endParaRPr/>
          </a:p>
          <a:p>
            <a:pPr indent="-55878" lvl="0" marL="182880" rtl="0" algn="l">
              <a:lnSpc>
                <a:spcPct val="90000"/>
              </a:lnSpc>
              <a:spcBef>
                <a:spcPts val="1200"/>
              </a:spcBef>
              <a:spcAft>
                <a:spcPts val="0"/>
              </a:spcAft>
              <a:buSzPts val="2000"/>
              <a:buNone/>
            </a:pPr>
            <a:r>
              <a:t/>
            </a:r>
            <a:endParaRPr/>
          </a:p>
        </p:txBody>
      </p:sp>
      <p:sp>
        <p:nvSpPr>
          <p:cNvPr id="126" name="Google Shape;126;p5"/>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27" name="Google Shape;127;p5"/>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
        <p:nvSpPr>
          <p:cNvPr id="128" name="Google Shape;128;p5"/>
          <p:cNvSpPr txBox="1"/>
          <p:nvPr/>
        </p:nvSpPr>
        <p:spPr>
          <a:xfrm>
            <a:off x="3600200" y="5775175"/>
            <a:ext cx="7315200" cy="874200"/>
          </a:xfrm>
          <a:prstGeom prst="rect">
            <a:avLst/>
          </a:prstGeom>
          <a:noFill/>
          <a:ln>
            <a:noFill/>
          </a:ln>
        </p:spPr>
        <p:txBody>
          <a:bodyPr anchorCtr="0" anchor="t" bIns="91425" lIns="91425" spcFirstLastPara="1" rIns="91425" wrap="square" tIns="91425">
            <a:spAutoFit/>
          </a:bodyPr>
          <a:lstStyle/>
          <a:p>
            <a:pPr indent="0" lvl="0" marL="0" rtl="0" algn="l">
              <a:lnSpc>
                <a:spcPct val="110000"/>
              </a:lnSpc>
              <a:spcBef>
                <a:spcPts val="0"/>
              </a:spcBef>
              <a:spcAft>
                <a:spcPts val="0"/>
              </a:spcAft>
              <a:buNone/>
            </a:pPr>
            <a:r>
              <a:rPr lang="en-US">
                <a:solidFill>
                  <a:schemeClr val="dk1"/>
                </a:solidFill>
                <a:latin typeface="Corbel"/>
                <a:ea typeface="Corbel"/>
                <a:cs typeface="Corbel"/>
                <a:sym typeface="Corbel"/>
              </a:rPr>
              <a:t>32. Zou RH, et al. Clinical Characterization of E-Cigarette, or Vaping, Product Use-associated                 </a:t>
            </a:r>
            <a:endParaRPr sz="2000">
              <a:solidFill>
                <a:srgbClr val="595959"/>
              </a:solidFill>
              <a:latin typeface="Corbel"/>
              <a:ea typeface="Corbel"/>
              <a:cs typeface="Corbel"/>
              <a:sym typeface="Corbel"/>
            </a:endParaRPr>
          </a:p>
          <a:p>
            <a:pPr indent="0" lvl="0" marL="0" rtl="0" algn="l">
              <a:lnSpc>
                <a:spcPct val="110000"/>
              </a:lnSpc>
              <a:spcBef>
                <a:spcPts val="0"/>
              </a:spcBef>
              <a:spcAft>
                <a:spcPts val="0"/>
              </a:spcAft>
              <a:buNone/>
            </a:pPr>
            <a:r>
              <a:rPr lang="en-US">
                <a:solidFill>
                  <a:schemeClr val="dk1"/>
                </a:solidFill>
                <a:latin typeface="Corbel"/>
                <a:ea typeface="Corbel"/>
                <a:cs typeface="Corbel"/>
                <a:sym typeface="Corbel"/>
              </a:rPr>
              <a:t>        Lung Injury in 36 Patients in Pittsburgh, Pennsylvania. Am J Respir Crit Care Med.2020;</a:t>
            </a:r>
            <a:endParaRPr sz="2000">
              <a:solidFill>
                <a:srgbClr val="595959"/>
              </a:solidFill>
              <a:latin typeface="Corbel"/>
              <a:ea typeface="Corbel"/>
              <a:cs typeface="Corbel"/>
              <a:sym typeface="Corbel"/>
            </a:endParaRPr>
          </a:p>
          <a:p>
            <a:pPr indent="0" lvl="0" marL="0" rtl="0" algn="l">
              <a:lnSpc>
                <a:spcPct val="110000"/>
              </a:lnSpc>
              <a:spcBef>
                <a:spcPts val="0"/>
              </a:spcBef>
              <a:spcAft>
                <a:spcPts val="0"/>
              </a:spcAft>
              <a:buNone/>
            </a:pPr>
            <a:r>
              <a:rPr lang="en-US">
                <a:solidFill>
                  <a:schemeClr val="dk1"/>
                </a:solidFill>
                <a:latin typeface="Corbel"/>
                <a:ea typeface="Corbel"/>
                <a:cs typeface="Corbel"/>
                <a:sym typeface="Corbel"/>
              </a:rPr>
              <a:t>        201(10):1303-1306</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6"/>
          <p:cNvSpPr txBox="1"/>
          <p:nvPr>
            <p:ph type="title"/>
          </p:nvPr>
        </p:nvSpPr>
        <p:spPr>
          <a:xfrm>
            <a:off x="75225" y="1123825"/>
            <a:ext cx="3222300" cy="4601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lt1"/>
              </a:buClr>
              <a:buSzPts val="3600"/>
              <a:buFont typeface="Corbel"/>
              <a:buNone/>
            </a:pPr>
            <a:r>
              <a:rPr b="1" lang="en-US">
                <a:solidFill>
                  <a:schemeClr val="lt1"/>
                </a:solidFill>
              </a:rPr>
              <a:t>Antimicrobials</a:t>
            </a:r>
            <a:endParaRPr/>
          </a:p>
        </p:txBody>
      </p:sp>
      <p:sp>
        <p:nvSpPr>
          <p:cNvPr id="134" name="Google Shape;134;p6"/>
          <p:cNvSpPr txBox="1"/>
          <p:nvPr>
            <p:ph idx="1" type="body"/>
          </p:nvPr>
        </p:nvSpPr>
        <p:spPr>
          <a:xfrm>
            <a:off x="3869267" y="136526"/>
            <a:ext cx="7740841" cy="6584949"/>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2400"/>
              <a:buChar char="●"/>
            </a:pPr>
            <a:r>
              <a:rPr lang="en-US" sz="2400">
                <a:solidFill>
                  <a:schemeClr val="dk1"/>
                </a:solidFill>
              </a:rPr>
              <a:t>Antibiotics coverage is recommended to be given empirically for at least 48 hours if:</a:t>
            </a:r>
            <a:r>
              <a:rPr baseline="30000" lang="en-US" sz="2400">
                <a:solidFill>
                  <a:schemeClr val="dk1"/>
                </a:solidFill>
              </a:rPr>
              <a:t>16</a:t>
            </a:r>
            <a:endParaRPr/>
          </a:p>
          <a:p>
            <a:pPr indent="-184150" lvl="1" marL="360363" rtl="0" algn="l">
              <a:lnSpc>
                <a:spcPct val="90000"/>
              </a:lnSpc>
              <a:spcBef>
                <a:spcPts val="250"/>
              </a:spcBef>
              <a:spcAft>
                <a:spcPts val="0"/>
              </a:spcAft>
              <a:buSzPts val="2000"/>
              <a:buChar char="●"/>
            </a:pPr>
            <a:r>
              <a:rPr lang="en-US" sz="2000">
                <a:solidFill>
                  <a:schemeClr val="dk1"/>
                </a:solidFill>
              </a:rPr>
              <a:t>History is unclear (diagnostic uncertainty),</a:t>
            </a:r>
            <a:endParaRPr/>
          </a:p>
          <a:p>
            <a:pPr indent="-184150" lvl="1" marL="360363" rtl="0" algn="l">
              <a:lnSpc>
                <a:spcPct val="90000"/>
              </a:lnSpc>
              <a:spcBef>
                <a:spcPts val="500"/>
              </a:spcBef>
              <a:spcAft>
                <a:spcPts val="0"/>
              </a:spcAft>
              <a:buSzPts val="2000"/>
              <a:buChar char="●"/>
            </a:pPr>
            <a:r>
              <a:rPr lang="en-US" sz="2000">
                <a:solidFill>
                  <a:schemeClr val="dk1"/>
                </a:solidFill>
              </a:rPr>
              <a:t>Patient is intubated, or</a:t>
            </a:r>
            <a:endParaRPr/>
          </a:p>
          <a:p>
            <a:pPr indent="-184150" lvl="1" marL="360363" rtl="0" algn="l">
              <a:lnSpc>
                <a:spcPct val="90000"/>
              </a:lnSpc>
              <a:spcBef>
                <a:spcPts val="500"/>
              </a:spcBef>
              <a:spcAft>
                <a:spcPts val="0"/>
              </a:spcAft>
              <a:buSzPts val="2000"/>
              <a:buChar char="●"/>
            </a:pPr>
            <a:r>
              <a:rPr lang="en-US" sz="2000">
                <a:solidFill>
                  <a:schemeClr val="dk1"/>
                </a:solidFill>
              </a:rPr>
              <a:t>Has severe hypoxaemia despite supplemental oxygen</a:t>
            </a:r>
            <a:endParaRPr/>
          </a:p>
          <a:p>
            <a:pPr indent="-182880" lvl="0" marL="182880" rtl="0" algn="l">
              <a:lnSpc>
                <a:spcPct val="90000"/>
              </a:lnSpc>
              <a:spcBef>
                <a:spcPts val="1450"/>
              </a:spcBef>
              <a:spcAft>
                <a:spcPts val="0"/>
              </a:spcAft>
              <a:buSzPts val="2400"/>
              <a:buChar char="●"/>
            </a:pPr>
            <a:r>
              <a:rPr lang="en-US" sz="2400">
                <a:solidFill>
                  <a:schemeClr val="dk1"/>
                </a:solidFill>
              </a:rPr>
              <a:t>De-escalation of antibiotics if no evidence of infection is found.</a:t>
            </a:r>
            <a:endParaRPr/>
          </a:p>
          <a:p>
            <a:pPr indent="-182880" lvl="0" marL="182880" rtl="0" algn="l">
              <a:lnSpc>
                <a:spcPct val="90000"/>
              </a:lnSpc>
              <a:spcBef>
                <a:spcPts val="1200"/>
              </a:spcBef>
              <a:spcAft>
                <a:spcPts val="0"/>
              </a:spcAft>
              <a:buSzPts val="2400"/>
              <a:buChar char="●"/>
            </a:pPr>
            <a:r>
              <a:rPr lang="en-US" sz="2400">
                <a:solidFill>
                  <a:schemeClr val="dk1"/>
                </a:solidFill>
              </a:rPr>
              <a:t>Alternative diagnosis of concomitant EVALI may be considered when laboratory evidences of infection are positive but in whom clinicians feel that microbiologic diagnoses alone are incompatible with the clinical course or severity of the illness.</a:t>
            </a:r>
            <a:r>
              <a:rPr baseline="30000" lang="en-US" sz="2400">
                <a:solidFill>
                  <a:schemeClr val="dk1"/>
                </a:solidFill>
              </a:rPr>
              <a:t>32</a:t>
            </a:r>
            <a:endParaRPr/>
          </a:p>
          <a:p>
            <a:pPr indent="0" lvl="0" marL="0" rtl="0" algn="l">
              <a:lnSpc>
                <a:spcPct val="110000"/>
              </a:lnSpc>
              <a:spcBef>
                <a:spcPts val="0"/>
              </a:spcBef>
              <a:spcAft>
                <a:spcPts val="0"/>
              </a:spcAft>
              <a:buSzPts val="1200"/>
              <a:buNone/>
            </a:pPr>
            <a:r>
              <a:t/>
            </a:r>
            <a:endParaRPr sz="1200">
              <a:solidFill>
                <a:schemeClr val="dk1"/>
              </a:solidFill>
            </a:endParaRPr>
          </a:p>
          <a:p>
            <a:pPr indent="0" lvl="0" marL="0" rtl="0" algn="l">
              <a:lnSpc>
                <a:spcPct val="110000"/>
              </a:lnSpc>
              <a:spcBef>
                <a:spcPts val="0"/>
              </a:spcBef>
              <a:spcAft>
                <a:spcPts val="0"/>
              </a:spcAft>
              <a:buSzPts val="1400"/>
              <a:buNone/>
            </a:pPr>
            <a:r>
              <a:rPr lang="en-US" sz="1400">
                <a:solidFill>
                  <a:schemeClr val="dk1"/>
                </a:solidFill>
              </a:rPr>
              <a:t>16. Kalininskiy A, et al. E-cigarette, or vaping, product use associated lung injury (EVALI): </a:t>
            </a:r>
            <a:endParaRPr/>
          </a:p>
          <a:p>
            <a:pPr indent="0" lvl="0" marL="0" rtl="0" algn="l">
              <a:lnSpc>
                <a:spcPct val="110000"/>
              </a:lnSpc>
              <a:spcBef>
                <a:spcPts val="0"/>
              </a:spcBef>
              <a:spcAft>
                <a:spcPts val="0"/>
              </a:spcAft>
              <a:buSzPts val="1400"/>
              <a:buNone/>
            </a:pPr>
            <a:r>
              <a:rPr lang="en-US" sz="1400">
                <a:solidFill>
                  <a:schemeClr val="dk1"/>
                </a:solidFill>
              </a:rPr>
              <a:t>       case series and diagnostic approach. Lancet Respir Med. 2019;7(12):1017-1026</a:t>
            </a:r>
            <a:endParaRPr/>
          </a:p>
          <a:p>
            <a:pPr indent="0" lvl="0" marL="0" rtl="0" algn="l">
              <a:lnSpc>
                <a:spcPct val="110000"/>
              </a:lnSpc>
              <a:spcBef>
                <a:spcPts val="0"/>
              </a:spcBef>
              <a:spcAft>
                <a:spcPts val="0"/>
              </a:spcAft>
              <a:buSzPts val="1400"/>
              <a:buNone/>
            </a:pPr>
            <a:r>
              <a:rPr lang="en-US" sz="1400">
                <a:solidFill>
                  <a:schemeClr val="dk1"/>
                </a:solidFill>
              </a:rPr>
              <a:t>32. Zou RH, et al. Clinical Characterization of E-Cigarette, or Vaping, Product Use-associated                 </a:t>
            </a:r>
            <a:endParaRPr/>
          </a:p>
          <a:p>
            <a:pPr indent="0" lvl="0" marL="0" rtl="0" algn="l">
              <a:lnSpc>
                <a:spcPct val="110000"/>
              </a:lnSpc>
              <a:spcBef>
                <a:spcPts val="0"/>
              </a:spcBef>
              <a:spcAft>
                <a:spcPts val="0"/>
              </a:spcAft>
              <a:buSzPts val="1400"/>
              <a:buNone/>
            </a:pPr>
            <a:r>
              <a:rPr lang="en-US" sz="1400">
                <a:solidFill>
                  <a:schemeClr val="dk1"/>
                </a:solidFill>
              </a:rPr>
              <a:t>        Lung Injury in 36 Patients in Pittsburgh, Pennsylvania. Am J Respir Crit Care Med.2020;</a:t>
            </a:r>
            <a:endParaRPr/>
          </a:p>
          <a:p>
            <a:pPr indent="0" lvl="0" marL="0" rtl="0" algn="l">
              <a:lnSpc>
                <a:spcPct val="110000"/>
              </a:lnSpc>
              <a:spcBef>
                <a:spcPts val="0"/>
              </a:spcBef>
              <a:spcAft>
                <a:spcPts val="0"/>
              </a:spcAft>
              <a:buSzPts val="1400"/>
              <a:buNone/>
            </a:pPr>
            <a:r>
              <a:rPr lang="en-US" sz="1400">
                <a:solidFill>
                  <a:schemeClr val="dk1"/>
                </a:solidFill>
              </a:rPr>
              <a:t>        201(10):1303-1306</a:t>
            </a:r>
            <a:endParaRPr/>
          </a:p>
        </p:txBody>
      </p:sp>
      <p:sp>
        <p:nvSpPr>
          <p:cNvPr id="135" name="Google Shape;135;p6"/>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36" name="Google Shape;136;p6"/>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7"/>
          <p:cNvSpPr txBox="1"/>
          <p:nvPr>
            <p:ph type="title"/>
          </p:nvPr>
        </p:nvSpPr>
        <p:spPr>
          <a:xfrm>
            <a:off x="252919" y="1123837"/>
            <a:ext cx="3164536"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Antimicrobials</a:t>
            </a:r>
            <a:r>
              <a:rPr b="1" lang="en-US" sz="2000"/>
              <a:t>-2</a:t>
            </a:r>
            <a:endParaRPr/>
          </a:p>
        </p:txBody>
      </p:sp>
      <p:sp>
        <p:nvSpPr>
          <p:cNvPr id="142" name="Google Shape;142;p7"/>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43" name="Google Shape;143;p7"/>
          <p:cNvPicPr preferRelativeResize="0"/>
          <p:nvPr/>
        </p:nvPicPr>
        <p:blipFill rotWithShape="1">
          <a:blip r:embed="rId3">
            <a:alphaModFix/>
          </a:blip>
          <a:srcRect b="0" l="0" r="0" t="0"/>
          <a:stretch/>
        </p:blipFill>
        <p:spPr>
          <a:xfrm>
            <a:off x="3558338" y="2761034"/>
            <a:ext cx="8474299" cy="1335932"/>
          </a:xfrm>
          <a:prstGeom prst="rect">
            <a:avLst/>
          </a:prstGeom>
          <a:noFill/>
          <a:ln>
            <a:noFill/>
          </a:ln>
        </p:spPr>
      </p:pic>
      <p:pic>
        <p:nvPicPr>
          <p:cNvPr id="144" name="Google Shape;144;p7"/>
          <p:cNvPicPr preferRelativeResize="0"/>
          <p:nvPr/>
        </p:nvPicPr>
        <p:blipFill rotWithShape="1">
          <a:blip r:embed="rId4">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8"/>
          <p:cNvSpPr txBox="1"/>
          <p:nvPr>
            <p:ph type="title"/>
          </p:nvPr>
        </p:nvSpPr>
        <p:spPr>
          <a:xfrm>
            <a:off x="137900" y="1123825"/>
            <a:ext cx="3242700" cy="46011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Corticosteroids</a:t>
            </a:r>
            <a:endParaRPr b="1"/>
          </a:p>
        </p:txBody>
      </p:sp>
      <p:sp>
        <p:nvSpPr>
          <p:cNvPr id="150" name="Google Shape;150;p8"/>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2400"/>
              <a:buChar char="●"/>
            </a:pPr>
            <a:r>
              <a:rPr lang="en-US" sz="2400">
                <a:solidFill>
                  <a:schemeClr val="dk1"/>
                </a:solidFill>
              </a:rPr>
              <a:t>A multicentre cross-sectional study showed a rapid improvement within days in 95% of EVALI patients received corticosteroids therapy.</a:t>
            </a:r>
            <a:r>
              <a:rPr baseline="30000" lang="en-US" sz="2400">
                <a:solidFill>
                  <a:schemeClr val="dk1"/>
                </a:solidFill>
              </a:rPr>
              <a:t>17</a:t>
            </a:r>
            <a:endParaRPr/>
          </a:p>
          <a:p>
            <a:pPr indent="-184150" lvl="1" marL="360363" rtl="0" algn="l">
              <a:lnSpc>
                <a:spcPct val="90000"/>
              </a:lnSpc>
              <a:spcBef>
                <a:spcPts val="250"/>
              </a:spcBef>
              <a:spcAft>
                <a:spcPts val="0"/>
              </a:spcAft>
              <a:buSzPts val="2000"/>
              <a:buChar char="●"/>
            </a:pPr>
            <a:r>
              <a:rPr lang="en-US" sz="2000">
                <a:solidFill>
                  <a:schemeClr val="dk1"/>
                </a:solidFill>
              </a:rPr>
              <a:t>The initial corticosteroids dosing &amp; duration of therapy varied with severity of illness at presentation. </a:t>
            </a:r>
            <a:endParaRPr/>
          </a:p>
          <a:p>
            <a:pPr indent="-184150" lvl="1" marL="360363" rtl="0" algn="l">
              <a:lnSpc>
                <a:spcPct val="90000"/>
              </a:lnSpc>
              <a:spcBef>
                <a:spcPts val="500"/>
              </a:spcBef>
              <a:spcAft>
                <a:spcPts val="0"/>
              </a:spcAft>
              <a:buSzPts val="2000"/>
              <a:buChar char="●"/>
            </a:pPr>
            <a:r>
              <a:rPr lang="en-US" sz="2000">
                <a:solidFill>
                  <a:schemeClr val="dk1"/>
                </a:solidFill>
              </a:rPr>
              <a:t>Patients admitted to the intensive care unit (ICU) were given higher doses &amp; longer courses of corticosteroids while outpatients had short bursts of oral corticosteroids. </a:t>
            </a:r>
            <a:endParaRPr/>
          </a:p>
          <a:p>
            <a:pPr indent="-184150" lvl="1" marL="360363" rtl="0" algn="l">
              <a:lnSpc>
                <a:spcPct val="90000"/>
              </a:lnSpc>
              <a:spcBef>
                <a:spcPts val="500"/>
              </a:spcBef>
              <a:spcAft>
                <a:spcPts val="0"/>
              </a:spcAft>
              <a:buSzPts val="2000"/>
              <a:buChar char="●"/>
            </a:pPr>
            <a:r>
              <a:rPr lang="en-US" sz="2000">
                <a:solidFill>
                  <a:schemeClr val="dk1"/>
                </a:solidFill>
              </a:rPr>
              <a:t>Oral prednisolone had also been administered in less severe hospitalised cases &amp; outpatients. </a:t>
            </a:r>
            <a:endParaRPr/>
          </a:p>
          <a:p>
            <a:pPr indent="-57150" lvl="1" marL="360363" rtl="0" algn="l">
              <a:lnSpc>
                <a:spcPct val="90000"/>
              </a:lnSpc>
              <a:spcBef>
                <a:spcPts val="500"/>
              </a:spcBef>
              <a:spcAft>
                <a:spcPts val="0"/>
              </a:spcAft>
              <a:buSzPts val="2000"/>
              <a:buNone/>
            </a:pPr>
            <a:r>
              <a:t/>
            </a:r>
            <a:endParaRPr sz="2000">
              <a:solidFill>
                <a:schemeClr val="dk1"/>
              </a:solidFill>
            </a:endParaRPr>
          </a:p>
          <a:p>
            <a:pPr indent="0" lvl="1" marL="176213" rtl="0" algn="l">
              <a:lnSpc>
                <a:spcPct val="100000"/>
              </a:lnSpc>
              <a:spcBef>
                <a:spcPts val="250"/>
              </a:spcBef>
              <a:spcAft>
                <a:spcPts val="0"/>
              </a:spcAft>
              <a:buSzPts val="1400"/>
              <a:buNone/>
            </a:pPr>
            <a:r>
              <a:rPr lang="en-US" sz="1400">
                <a:solidFill>
                  <a:schemeClr val="dk1"/>
                </a:solidFill>
              </a:rPr>
              <a:t>17. Blagev DP, et al. Clinical presentation, treatment, and short-term outcomes of lung injury </a:t>
            </a:r>
            <a:endParaRPr/>
          </a:p>
          <a:p>
            <a:pPr indent="0" lvl="1" marL="176213" rtl="0" algn="l">
              <a:lnSpc>
                <a:spcPct val="100000"/>
              </a:lnSpc>
              <a:spcBef>
                <a:spcPts val="0"/>
              </a:spcBef>
              <a:spcAft>
                <a:spcPts val="0"/>
              </a:spcAft>
              <a:buSzPts val="1400"/>
              <a:buNone/>
            </a:pPr>
            <a:r>
              <a:rPr lang="en-US" sz="1400">
                <a:solidFill>
                  <a:schemeClr val="dk1"/>
                </a:solidFill>
              </a:rPr>
              <a:t>      associated with e-cigarettes or vaping: a prospective observational cohort study. Lancet.</a:t>
            </a:r>
            <a:endParaRPr/>
          </a:p>
          <a:p>
            <a:pPr indent="0" lvl="1" marL="176213" rtl="0" algn="l">
              <a:lnSpc>
                <a:spcPct val="100000"/>
              </a:lnSpc>
              <a:spcBef>
                <a:spcPts val="0"/>
              </a:spcBef>
              <a:spcAft>
                <a:spcPts val="0"/>
              </a:spcAft>
              <a:buSzPts val="1400"/>
              <a:buNone/>
            </a:pPr>
            <a:r>
              <a:rPr lang="en-US" sz="1400">
                <a:solidFill>
                  <a:schemeClr val="dk1"/>
                </a:solidFill>
              </a:rPr>
              <a:t>     2019;394(10214):2073-2083</a:t>
            </a:r>
            <a:endParaRPr/>
          </a:p>
          <a:p>
            <a:pPr indent="-55878" lvl="0" marL="182880" rtl="0" algn="l">
              <a:lnSpc>
                <a:spcPct val="90000"/>
              </a:lnSpc>
              <a:spcBef>
                <a:spcPts val="1200"/>
              </a:spcBef>
              <a:spcAft>
                <a:spcPts val="0"/>
              </a:spcAft>
              <a:buSzPts val="2000"/>
              <a:buNone/>
            </a:pPr>
            <a:r>
              <a:t/>
            </a:r>
            <a:endParaRPr/>
          </a:p>
        </p:txBody>
      </p:sp>
      <p:sp>
        <p:nvSpPr>
          <p:cNvPr id="151" name="Google Shape;151;p8"/>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52" name="Google Shape;152;p8"/>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9"/>
          <p:cNvSpPr txBox="1"/>
          <p:nvPr>
            <p:ph type="title"/>
          </p:nvPr>
        </p:nvSpPr>
        <p:spPr>
          <a:xfrm>
            <a:off x="252918" y="1123837"/>
            <a:ext cx="3271787" cy="460118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FFFFFF"/>
              </a:buClr>
              <a:buSzPts val="3600"/>
              <a:buFont typeface="Corbel"/>
              <a:buNone/>
            </a:pPr>
            <a:r>
              <a:rPr b="1" lang="en-US"/>
              <a:t>Corticosteroids</a:t>
            </a:r>
            <a:r>
              <a:rPr b="1" lang="en-US" sz="2000"/>
              <a:t>-2</a:t>
            </a:r>
            <a:endParaRPr b="1" sz="2000"/>
          </a:p>
        </p:txBody>
      </p:sp>
      <p:sp>
        <p:nvSpPr>
          <p:cNvPr id="158" name="Google Shape;158;p9"/>
          <p:cNvSpPr txBox="1"/>
          <p:nvPr>
            <p:ph idx="1" type="body"/>
          </p:nvPr>
        </p:nvSpPr>
        <p:spPr>
          <a:xfrm>
            <a:off x="3869268" y="864108"/>
            <a:ext cx="7315200" cy="5120640"/>
          </a:xfrm>
          <a:prstGeom prst="rect">
            <a:avLst/>
          </a:prstGeom>
          <a:noFill/>
          <a:ln>
            <a:noFill/>
          </a:ln>
        </p:spPr>
        <p:txBody>
          <a:bodyPr anchorCtr="0" anchor="ctr" bIns="45700" lIns="91425" spcFirstLastPara="1" rIns="91425" wrap="square" tIns="45700">
            <a:normAutofit/>
          </a:bodyPr>
          <a:lstStyle/>
          <a:p>
            <a:pPr indent="-182880" lvl="0" marL="182880" rtl="0" algn="l">
              <a:lnSpc>
                <a:spcPct val="90000"/>
              </a:lnSpc>
              <a:spcBef>
                <a:spcPts val="0"/>
              </a:spcBef>
              <a:spcAft>
                <a:spcPts val="0"/>
              </a:spcAft>
              <a:buSzPts val="2800"/>
              <a:buChar char="●"/>
            </a:pPr>
            <a:r>
              <a:rPr lang="en-US" sz="2800">
                <a:solidFill>
                  <a:schemeClr val="dk1"/>
                </a:solidFill>
              </a:rPr>
              <a:t>In a narrative review, systemic corticosteroids &amp; antibiotics were started immediately in severe cases.</a:t>
            </a:r>
            <a:r>
              <a:rPr baseline="30000" lang="en-US" sz="2800">
                <a:solidFill>
                  <a:schemeClr val="dk1"/>
                </a:solidFill>
              </a:rPr>
              <a:t>21</a:t>
            </a:r>
            <a:r>
              <a:rPr lang="en-US" sz="2800">
                <a:solidFill>
                  <a:schemeClr val="dk1"/>
                </a:solidFill>
              </a:rPr>
              <a:t> </a:t>
            </a:r>
            <a:endParaRPr/>
          </a:p>
          <a:p>
            <a:pPr indent="-184150" lvl="1" marL="360363" rtl="0" algn="l">
              <a:lnSpc>
                <a:spcPct val="90000"/>
              </a:lnSpc>
              <a:spcBef>
                <a:spcPts val="250"/>
              </a:spcBef>
              <a:spcAft>
                <a:spcPts val="0"/>
              </a:spcAft>
              <a:buSzPts val="2400"/>
              <a:buChar char="●"/>
            </a:pPr>
            <a:r>
              <a:rPr lang="en-US" sz="2400">
                <a:solidFill>
                  <a:schemeClr val="dk1"/>
                </a:solidFill>
              </a:rPr>
              <a:t>Majority of patients showed excellent response (either in clinical, radiological or pulmonary function) to methylprednisolone.</a:t>
            </a:r>
            <a:endParaRPr/>
          </a:p>
          <a:p>
            <a:pPr indent="-184150" lvl="1" marL="360363" rtl="0" algn="l">
              <a:lnSpc>
                <a:spcPct val="90000"/>
              </a:lnSpc>
              <a:spcBef>
                <a:spcPts val="500"/>
              </a:spcBef>
              <a:spcAft>
                <a:spcPts val="0"/>
              </a:spcAft>
              <a:buSzPts val="2400"/>
              <a:buChar char="●"/>
            </a:pPr>
            <a:r>
              <a:rPr lang="en-US" sz="2400">
                <a:solidFill>
                  <a:schemeClr val="dk1"/>
                </a:solidFill>
              </a:rPr>
              <a:t>In less severe cases, infections were ruled out prior to initiation of corticosteroids. </a:t>
            </a:r>
            <a:endParaRPr/>
          </a:p>
          <a:p>
            <a:pPr indent="-57150" lvl="1" marL="360363" rtl="0" algn="l">
              <a:lnSpc>
                <a:spcPct val="90000"/>
              </a:lnSpc>
              <a:spcBef>
                <a:spcPts val="500"/>
              </a:spcBef>
              <a:spcAft>
                <a:spcPts val="0"/>
              </a:spcAft>
              <a:buSzPts val="2000"/>
              <a:buNone/>
            </a:pPr>
            <a:r>
              <a:t/>
            </a:r>
            <a:endParaRPr sz="2000">
              <a:solidFill>
                <a:schemeClr val="dk1"/>
              </a:solidFill>
            </a:endParaRPr>
          </a:p>
          <a:p>
            <a:pPr indent="0" lvl="1" marL="176213" rtl="0" algn="l">
              <a:lnSpc>
                <a:spcPct val="100000"/>
              </a:lnSpc>
              <a:spcBef>
                <a:spcPts val="250"/>
              </a:spcBef>
              <a:spcAft>
                <a:spcPts val="0"/>
              </a:spcAft>
              <a:buSzPts val="1400"/>
              <a:buNone/>
            </a:pPr>
            <a:r>
              <a:rPr lang="en-US" sz="1400">
                <a:solidFill>
                  <a:schemeClr val="dk1"/>
                </a:solidFill>
              </a:rPr>
              <a:t>21. Cherian SV, et al. E-Cigarette or Vaping Product-Associated Lung Injury: A Review. Am J </a:t>
            </a:r>
            <a:endParaRPr/>
          </a:p>
          <a:p>
            <a:pPr indent="0" lvl="1" marL="176213" rtl="0" algn="l">
              <a:lnSpc>
                <a:spcPct val="100000"/>
              </a:lnSpc>
              <a:spcBef>
                <a:spcPts val="0"/>
              </a:spcBef>
              <a:spcAft>
                <a:spcPts val="0"/>
              </a:spcAft>
              <a:buSzPts val="1400"/>
              <a:buNone/>
            </a:pPr>
            <a:r>
              <a:rPr lang="en-US" sz="1400">
                <a:solidFill>
                  <a:schemeClr val="dk1"/>
                </a:solidFill>
              </a:rPr>
              <a:t>       Med. 2020;133(6):657-663</a:t>
            </a:r>
            <a:endParaRPr>
              <a:solidFill>
                <a:schemeClr val="dk1"/>
              </a:solidFill>
            </a:endParaRPr>
          </a:p>
        </p:txBody>
      </p:sp>
      <p:sp>
        <p:nvSpPr>
          <p:cNvPr id="159" name="Google Shape;159;p9"/>
          <p:cNvSpPr txBox="1"/>
          <p:nvPr>
            <p:ph idx="12" type="sldNum"/>
          </p:nvPr>
        </p:nvSpPr>
        <p:spPr>
          <a:xfrm>
            <a:off x="10634135" y="6356350"/>
            <a:ext cx="1530927" cy="365125"/>
          </a:xfrm>
          <a:prstGeom prst="rect">
            <a:avLst/>
          </a:prstGeom>
          <a:noFill/>
          <a:ln>
            <a:noFill/>
          </a:ln>
        </p:spPr>
        <p:txBody>
          <a:bodyPr anchorCtr="0" anchor="ctr"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n-US"/>
              <a:t>‹#›</a:t>
            </a:fld>
            <a:endParaRPr/>
          </a:p>
        </p:txBody>
      </p:sp>
      <p:pic>
        <p:nvPicPr>
          <p:cNvPr id="160" name="Google Shape;160;p9"/>
          <p:cNvPicPr preferRelativeResize="0"/>
          <p:nvPr/>
        </p:nvPicPr>
        <p:blipFill rotWithShape="1">
          <a:blip r:embed="rId3">
            <a:alphaModFix/>
          </a:blip>
          <a:srcRect b="0" l="0" r="0" t="0"/>
          <a:stretch/>
        </p:blipFill>
        <p:spPr>
          <a:xfrm>
            <a:off x="10769733" y="5237018"/>
            <a:ext cx="1050767" cy="1617687"/>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2021-12-21T02:11:57Z</dcterms:created>
  <dc:creator>Mohd Aminuddin Mohd Yusof</dc:creator>
</cp:coreProperties>
</file>